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24"/>
  </p:notesMasterIdLst>
  <p:handoutMasterIdLst>
    <p:handoutMasterId r:id="rId25"/>
  </p:handoutMasterIdLst>
  <p:sldIdLst>
    <p:sldId id="457" r:id="rId3"/>
    <p:sldId id="458" r:id="rId4"/>
    <p:sldId id="463" r:id="rId5"/>
    <p:sldId id="511" r:id="rId6"/>
    <p:sldId id="460" r:id="rId7"/>
    <p:sldId id="459" r:id="rId8"/>
    <p:sldId id="497" r:id="rId9"/>
    <p:sldId id="507" r:id="rId10"/>
    <p:sldId id="464" r:id="rId11"/>
    <p:sldId id="501" r:id="rId12"/>
    <p:sldId id="499" r:id="rId13"/>
    <p:sldId id="500" r:id="rId14"/>
    <p:sldId id="506" r:id="rId15"/>
    <p:sldId id="505" r:id="rId16"/>
    <p:sldId id="510" r:id="rId17"/>
    <p:sldId id="508" r:id="rId18"/>
    <p:sldId id="502" r:id="rId19"/>
    <p:sldId id="503" r:id="rId20"/>
    <p:sldId id="504" r:id="rId21"/>
    <p:sldId id="509" r:id="rId22"/>
    <p:sldId id="492" r:id="rId23"/>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jitadmin" initials="n"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0000"/>
    <a:srgbClr val="C80000"/>
    <a:srgbClr val="CF2121"/>
    <a:srgbClr val="CA2026"/>
    <a:srgbClr val="009900"/>
    <a:srgbClr val="FF0202"/>
    <a:srgbClr val="F60000"/>
    <a:srgbClr val="E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60"/>
  </p:normalViewPr>
  <p:slideViewPr>
    <p:cSldViewPr>
      <p:cViewPr varScale="1">
        <p:scale>
          <a:sx n="81" d="100"/>
          <a:sy n="81" d="100"/>
        </p:scale>
        <p:origin x="1517"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0" d="100"/>
        <a:sy n="180" d="100"/>
      </p:scale>
      <p:origin x="0" y="-26916"/>
    </p:cViewPr>
  </p:sorterViewPr>
  <p:notesViewPr>
    <p:cSldViewPr>
      <p:cViewPr varScale="1">
        <p:scale>
          <a:sx n="79" d="100"/>
          <a:sy n="79" d="100"/>
        </p:scale>
        <p:origin x="198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pPr>
              <a:defRPr/>
            </a:pPr>
            <a:fld id="{697E4B07-5FB5-4A43-93B3-5D6245AFB58C}" type="datetimeFigureOut">
              <a:rPr lang="en-US"/>
              <a:pPr>
                <a:defRPr/>
              </a:pPr>
              <a:t>3/6/2024</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pPr>
              <a:defRPr/>
            </a:pPr>
            <a:fld id="{A88CA6D5-CEBA-424A-8FAC-43782938EC80}" type="slidenum">
              <a:rPr lang="en-US"/>
              <a:pPr>
                <a:defRPr/>
              </a:pPr>
              <a:t>‹#›</a:t>
            </a:fld>
            <a:endParaRPr lang="en-US" dirty="0"/>
          </a:p>
        </p:txBody>
      </p:sp>
    </p:spTree>
    <p:extLst>
      <p:ext uri="{BB962C8B-B14F-4D97-AF65-F5344CB8AC3E}">
        <p14:creationId xmlns:p14="http://schemas.microsoft.com/office/powerpoint/2010/main" val="2757661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6147"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615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a:lvl1pPr>
          </a:lstStyle>
          <a:p>
            <a:pPr>
              <a:defRPr/>
            </a:pPr>
            <a:fld id="{40FF497C-E34B-4700-9690-6337DE7719F9}" type="slidenum">
              <a:rPr lang="en-US" altLang="en-US"/>
              <a:pPr>
                <a:defRPr/>
              </a:pPr>
              <a:t>‹#›</a:t>
            </a:fld>
            <a:endParaRPr lang="en-US" altLang="en-US" dirty="0"/>
          </a:p>
        </p:txBody>
      </p:sp>
    </p:spTree>
    <p:extLst>
      <p:ext uri="{BB962C8B-B14F-4D97-AF65-F5344CB8AC3E}">
        <p14:creationId xmlns:p14="http://schemas.microsoft.com/office/powerpoint/2010/main" val="8059474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1"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01" charset="0"/>
        <a:ea typeface="ＭＳ Ｐゴシック" pitchFamily="-112" charset="-128"/>
        <a:cs typeface="ＭＳ Ｐゴシック" pitchFamily="-112" charset="-128"/>
      </a:defRPr>
    </a:lvl2pPr>
    <a:lvl3pPr marL="914400" algn="l" rtl="0" eaLnBrk="0" fontAlgn="base" hangingPunct="0">
      <a:spcBef>
        <a:spcPct val="30000"/>
      </a:spcBef>
      <a:spcAft>
        <a:spcPct val="0"/>
      </a:spcAft>
      <a:defRPr sz="1200" kern="1200">
        <a:solidFill>
          <a:schemeClr val="tx1"/>
        </a:solidFill>
        <a:latin typeface="Arial" pitchFamily="-101" charset="0"/>
        <a:ea typeface="ＭＳ Ｐゴシック" pitchFamily="-112" charset="-128"/>
        <a:cs typeface="ＭＳ Ｐゴシック" pitchFamily="-112" charset="-128"/>
      </a:defRPr>
    </a:lvl3pPr>
    <a:lvl4pPr marL="1371600" algn="l" rtl="0" eaLnBrk="0" fontAlgn="base" hangingPunct="0">
      <a:spcBef>
        <a:spcPct val="30000"/>
      </a:spcBef>
      <a:spcAft>
        <a:spcPct val="0"/>
      </a:spcAft>
      <a:defRPr sz="1200" kern="1200">
        <a:solidFill>
          <a:schemeClr val="tx1"/>
        </a:solidFill>
        <a:latin typeface="Arial" pitchFamily="-101" charset="0"/>
        <a:ea typeface="ＭＳ Ｐゴシック" pitchFamily="-112" charset="-128"/>
        <a:cs typeface="ＭＳ Ｐゴシック" pitchFamily="-112" charset="-128"/>
      </a:defRPr>
    </a:lvl4pPr>
    <a:lvl5pPr marL="1828800" algn="l" rtl="0" eaLnBrk="0" fontAlgn="base" hangingPunct="0">
      <a:spcBef>
        <a:spcPct val="30000"/>
      </a:spcBef>
      <a:spcAft>
        <a:spcPct val="0"/>
      </a:spcAft>
      <a:defRPr sz="1200" kern="1200">
        <a:solidFill>
          <a:schemeClr val="tx1"/>
        </a:solidFill>
        <a:latin typeface="Arial" pitchFamily="-101" charset="0"/>
        <a:ea typeface="ＭＳ Ｐゴシック" pitchFamily="-112" charset="-128"/>
        <a:cs typeface="ＭＳ Ｐゴシック"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973375" y="0"/>
            <a:ext cx="3037031"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5123" name="Rectangle 3"/>
          <p:cNvSpPr>
            <a:spLocks noChangeArrowheads="1"/>
          </p:cNvSpPr>
          <p:nvPr/>
        </p:nvSpPr>
        <p:spPr bwMode="auto">
          <a:xfrm>
            <a:off x="3973375" y="8831270"/>
            <a:ext cx="3037031" cy="465137"/>
          </a:xfrm>
          <a:prstGeom prst="rect">
            <a:avLst/>
          </a:prstGeom>
          <a:noFill/>
          <a:ln w="12700">
            <a:noFill/>
            <a:miter lim="800000"/>
            <a:headEnd/>
            <a:tailEnd/>
          </a:ln>
          <a:effectLst/>
        </p:spPr>
        <p:txBody>
          <a:bodyPr lIns="90648" tIns="44528" rIns="90648" bIns="44528" anchor="b"/>
          <a:lstStyle/>
          <a:p>
            <a:pPr algn="r" defTabSz="915721"/>
            <a:r>
              <a:rPr lang="en-US" sz="1200" dirty="0"/>
              <a:t>1</a:t>
            </a:r>
          </a:p>
        </p:txBody>
      </p:sp>
      <p:sp>
        <p:nvSpPr>
          <p:cNvPr id="5124" name="Rectangle 4"/>
          <p:cNvSpPr>
            <a:spLocks noChangeArrowheads="1"/>
          </p:cNvSpPr>
          <p:nvPr/>
        </p:nvSpPr>
        <p:spPr bwMode="auto">
          <a:xfrm>
            <a:off x="5" y="8831270"/>
            <a:ext cx="3038649" cy="465137"/>
          </a:xfrm>
          <a:prstGeom prst="rect">
            <a:avLst/>
          </a:prstGeom>
          <a:noFill/>
          <a:ln w="12700">
            <a:noFill/>
            <a:miter lim="800000"/>
            <a:headEnd/>
            <a:tailEnd/>
          </a:ln>
          <a:effectLst/>
        </p:spPr>
        <p:txBody>
          <a:bodyPr wrap="none" lIns="91414" tIns="45706" rIns="91414" bIns="45706" anchor="ctr"/>
          <a:lstStyle/>
          <a:p>
            <a:endParaRPr lang="en-US"/>
          </a:p>
        </p:txBody>
      </p:sp>
      <p:sp>
        <p:nvSpPr>
          <p:cNvPr id="5125" name="Rectangle 5"/>
          <p:cNvSpPr>
            <a:spLocks noChangeArrowheads="1"/>
          </p:cNvSpPr>
          <p:nvPr/>
        </p:nvSpPr>
        <p:spPr bwMode="auto">
          <a:xfrm>
            <a:off x="5" y="0"/>
            <a:ext cx="3038649"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5126" name="Rectangle 6"/>
          <p:cNvSpPr>
            <a:spLocks noGrp="1" noRot="1" noChangeAspect="1" noChangeArrowheads="1" noTextEdit="1"/>
          </p:cNvSpPr>
          <p:nvPr>
            <p:ph type="sldImg"/>
          </p:nvPr>
        </p:nvSpPr>
        <p:spPr>
          <a:ln cap="flat"/>
        </p:spPr>
      </p:sp>
      <p:sp>
        <p:nvSpPr>
          <p:cNvPr id="5127" name="Rectangle 7"/>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3022787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973375" y="0"/>
            <a:ext cx="3037031"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15363" name="Rectangle 3"/>
          <p:cNvSpPr>
            <a:spLocks noChangeArrowheads="1"/>
          </p:cNvSpPr>
          <p:nvPr/>
        </p:nvSpPr>
        <p:spPr bwMode="auto">
          <a:xfrm>
            <a:off x="3973375" y="8831270"/>
            <a:ext cx="3037031" cy="465137"/>
          </a:xfrm>
          <a:prstGeom prst="rect">
            <a:avLst/>
          </a:prstGeom>
          <a:noFill/>
          <a:ln w="12700">
            <a:noFill/>
            <a:miter lim="800000"/>
            <a:headEnd/>
            <a:tailEnd/>
          </a:ln>
          <a:effectLst/>
        </p:spPr>
        <p:txBody>
          <a:bodyPr lIns="90648" tIns="44528" rIns="90648" bIns="44528" anchor="b"/>
          <a:lstStyle/>
          <a:p>
            <a:pPr algn="r" defTabSz="915721"/>
            <a:r>
              <a:rPr lang="en-US" sz="1200" dirty="0"/>
              <a:t>6</a:t>
            </a:r>
          </a:p>
        </p:txBody>
      </p:sp>
      <p:sp>
        <p:nvSpPr>
          <p:cNvPr id="15364" name="Rectangle 4"/>
          <p:cNvSpPr>
            <a:spLocks noChangeArrowheads="1"/>
          </p:cNvSpPr>
          <p:nvPr/>
        </p:nvSpPr>
        <p:spPr bwMode="auto">
          <a:xfrm>
            <a:off x="5" y="8831270"/>
            <a:ext cx="3038649" cy="465137"/>
          </a:xfrm>
          <a:prstGeom prst="rect">
            <a:avLst/>
          </a:prstGeom>
          <a:noFill/>
          <a:ln w="12700">
            <a:noFill/>
            <a:miter lim="800000"/>
            <a:headEnd/>
            <a:tailEnd/>
          </a:ln>
          <a:effectLst/>
        </p:spPr>
        <p:txBody>
          <a:bodyPr wrap="none" lIns="91414" tIns="45706" rIns="91414" bIns="45706" anchor="ctr"/>
          <a:lstStyle/>
          <a:p>
            <a:endParaRPr lang="en-US"/>
          </a:p>
        </p:txBody>
      </p:sp>
      <p:sp>
        <p:nvSpPr>
          <p:cNvPr id="15365" name="Rectangle 5"/>
          <p:cNvSpPr>
            <a:spLocks noChangeArrowheads="1"/>
          </p:cNvSpPr>
          <p:nvPr/>
        </p:nvSpPr>
        <p:spPr bwMode="auto">
          <a:xfrm>
            <a:off x="5" y="0"/>
            <a:ext cx="3038649"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15366" name="Rectangle 6"/>
          <p:cNvSpPr>
            <a:spLocks noGrp="1" noRot="1" noChangeAspect="1" noChangeArrowheads="1" noTextEdit="1"/>
          </p:cNvSpPr>
          <p:nvPr>
            <p:ph type="sldImg"/>
          </p:nvPr>
        </p:nvSpPr>
        <p:spPr>
          <a:ln cap="flat"/>
        </p:spPr>
      </p:sp>
      <p:sp>
        <p:nvSpPr>
          <p:cNvPr id="15367" name="Rectangle 7"/>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811263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973375" y="0"/>
            <a:ext cx="3037031"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7171" name="Rectangle 3"/>
          <p:cNvSpPr>
            <a:spLocks noChangeArrowheads="1"/>
          </p:cNvSpPr>
          <p:nvPr/>
        </p:nvSpPr>
        <p:spPr bwMode="auto">
          <a:xfrm>
            <a:off x="3973375" y="8831270"/>
            <a:ext cx="3037031" cy="465137"/>
          </a:xfrm>
          <a:prstGeom prst="rect">
            <a:avLst/>
          </a:prstGeom>
          <a:noFill/>
          <a:ln w="12700">
            <a:noFill/>
            <a:miter lim="800000"/>
            <a:headEnd/>
            <a:tailEnd/>
          </a:ln>
          <a:effectLst/>
        </p:spPr>
        <p:txBody>
          <a:bodyPr lIns="90648" tIns="44528" rIns="90648" bIns="44528" anchor="b"/>
          <a:lstStyle/>
          <a:p>
            <a:pPr algn="r" defTabSz="915721"/>
            <a:r>
              <a:rPr lang="en-US" sz="1200" dirty="0"/>
              <a:t>2</a:t>
            </a:r>
          </a:p>
        </p:txBody>
      </p:sp>
      <p:sp>
        <p:nvSpPr>
          <p:cNvPr id="7172" name="Rectangle 4"/>
          <p:cNvSpPr>
            <a:spLocks noChangeArrowheads="1"/>
          </p:cNvSpPr>
          <p:nvPr/>
        </p:nvSpPr>
        <p:spPr bwMode="auto">
          <a:xfrm>
            <a:off x="5" y="8831270"/>
            <a:ext cx="3038649" cy="465137"/>
          </a:xfrm>
          <a:prstGeom prst="rect">
            <a:avLst/>
          </a:prstGeom>
          <a:noFill/>
          <a:ln w="12700">
            <a:noFill/>
            <a:miter lim="800000"/>
            <a:headEnd/>
            <a:tailEnd/>
          </a:ln>
          <a:effectLst/>
        </p:spPr>
        <p:txBody>
          <a:bodyPr wrap="none" lIns="91414" tIns="45706" rIns="91414" bIns="45706" anchor="ctr"/>
          <a:lstStyle/>
          <a:p>
            <a:endParaRPr lang="en-US"/>
          </a:p>
        </p:txBody>
      </p:sp>
      <p:sp>
        <p:nvSpPr>
          <p:cNvPr id="7173" name="Rectangle 5"/>
          <p:cNvSpPr>
            <a:spLocks noChangeArrowheads="1"/>
          </p:cNvSpPr>
          <p:nvPr/>
        </p:nvSpPr>
        <p:spPr bwMode="auto">
          <a:xfrm>
            <a:off x="5" y="0"/>
            <a:ext cx="3038649"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7174" name="Rectangle 6"/>
          <p:cNvSpPr>
            <a:spLocks noGrp="1" noRot="1" noChangeAspect="1" noChangeArrowheads="1" noTextEdit="1"/>
          </p:cNvSpPr>
          <p:nvPr>
            <p:ph type="sldImg"/>
          </p:nvPr>
        </p:nvSpPr>
        <p:spPr>
          <a:ln cap="flat"/>
        </p:spPr>
      </p:sp>
      <p:sp>
        <p:nvSpPr>
          <p:cNvPr id="7175" name="Rectangle 7"/>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4150321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973375" y="0"/>
            <a:ext cx="3037031"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7171" name="Rectangle 3"/>
          <p:cNvSpPr>
            <a:spLocks noChangeArrowheads="1"/>
          </p:cNvSpPr>
          <p:nvPr/>
        </p:nvSpPr>
        <p:spPr bwMode="auto">
          <a:xfrm>
            <a:off x="3973375" y="8831270"/>
            <a:ext cx="3037031" cy="465137"/>
          </a:xfrm>
          <a:prstGeom prst="rect">
            <a:avLst/>
          </a:prstGeom>
          <a:noFill/>
          <a:ln w="12700">
            <a:noFill/>
            <a:miter lim="800000"/>
            <a:headEnd/>
            <a:tailEnd/>
          </a:ln>
          <a:effectLst/>
        </p:spPr>
        <p:txBody>
          <a:bodyPr lIns="90648" tIns="44528" rIns="90648" bIns="44528" anchor="b"/>
          <a:lstStyle/>
          <a:p>
            <a:pPr algn="r" defTabSz="915721"/>
            <a:r>
              <a:rPr lang="en-US" sz="1200" dirty="0"/>
              <a:t>2</a:t>
            </a:r>
          </a:p>
        </p:txBody>
      </p:sp>
      <p:sp>
        <p:nvSpPr>
          <p:cNvPr id="7172" name="Rectangle 4"/>
          <p:cNvSpPr>
            <a:spLocks noChangeArrowheads="1"/>
          </p:cNvSpPr>
          <p:nvPr/>
        </p:nvSpPr>
        <p:spPr bwMode="auto">
          <a:xfrm>
            <a:off x="5" y="8831270"/>
            <a:ext cx="3038649" cy="465137"/>
          </a:xfrm>
          <a:prstGeom prst="rect">
            <a:avLst/>
          </a:prstGeom>
          <a:noFill/>
          <a:ln w="12700">
            <a:noFill/>
            <a:miter lim="800000"/>
            <a:headEnd/>
            <a:tailEnd/>
          </a:ln>
          <a:effectLst/>
        </p:spPr>
        <p:txBody>
          <a:bodyPr wrap="none" lIns="91414" tIns="45706" rIns="91414" bIns="45706" anchor="ctr"/>
          <a:lstStyle/>
          <a:p>
            <a:endParaRPr lang="en-US"/>
          </a:p>
        </p:txBody>
      </p:sp>
      <p:sp>
        <p:nvSpPr>
          <p:cNvPr id="7173" name="Rectangle 5"/>
          <p:cNvSpPr>
            <a:spLocks noChangeArrowheads="1"/>
          </p:cNvSpPr>
          <p:nvPr/>
        </p:nvSpPr>
        <p:spPr bwMode="auto">
          <a:xfrm>
            <a:off x="5" y="0"/>
            <a:ext cx="3038649"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7174" name="Rectangle 6"/>
          <p:cNvSpPr>
            <a:spLocks noGrp="1" noRot="1" noChangeAspect="1" noChangeArrowheads="1" noTextEdit="1"/>
          </p:cNvSpPr>
          <p:nvPr>
            <p:ph type="sldImg"/>
          </p:nvPr>
        </p:nvSpPr>
        <p:spPr>
          <a:ln cap="flat"/>
        </p:spPr>
      </p:sp>
      <p:sp>
        <p:nvSpPr>
          <p:cNvPr id="7175" name="Rectangle 7"/>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2648749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973375" y="0"/>
            <a:ext cx="3037031"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7171" name="Rectangle 3"/>
          <p:cNvSpPr>
            <a:spLocks noChangeArrowheads="1"/>
          </p:cNvSpPr>
          <p:nvPr/>
        </p:nvSpPr>
        <p:spPr bwMode="auto">
          <a:xfrm>
            <a:off x="3973375" y="8831270"/>
            <a:ext cx="3037031" cy="465137"/>
          </a:xfrm>
          <a:prstGeom prst="rect">
            <a:avLst/>
          </a:prstGeom>
          <a:noFill/>
          <a:ln w="12700">
            <a:noFill/>
            <a:miter lim="800000"/>
            <a:headEnd/>
            <a:tailEnd/>
          </a:ln>
          <a:effectLst/>
        </p:spPr>
        <p:txBody>
          <a:bodyPr lIns="90648" tIns="44528" rIns="90648" bIns="44528" anchor="b"/>
          <a:lstStyle/>
          <a:p>
            <a:pPr algn="r" defTabSz="915721"/>
            <a:r>
              <a:rPr lang="en-US" sz="1200" dirty="0"/>
              <a:t>2</a:t>
            </a:r>
          </a:p>
        </p:txBody>
      </p:sp>
      <p:sp>
        <p:nvSpPr>
          <p:cNvPr id="7172" name="Rectangle 4"/>
          <p:cNvSpPr>
            <a:spLocks noChangeArrowheads="1"/>
          </p:cNvSpPr>
          <p:nvPr/>
        </p:nvSpPr>
        <p:spPr bwMode="auto">
          <a:xfrm>
            <a:off x="5" y="8831270"/>
            <a:ext cx="3038649" cy="465137"/>
          </a:xfrm>
          <a:prstGeom prst="rect">
            <a:avLst/>
          </a:prstGeom>
          <a:noFill/>
          <a:ln w="12700">
            <a:noFill/>
            <a:miter lim="800000"/>
            <a:headEnd/>
            <a:tailEnd/>
          </a:ln>
          <a:effectLst/>
        </p:spPr>
        <p:txBody>
          <a:bodyPr wrap="none" lIns="91414" tIns="45706" rIns="91414" bIns="45706" anchor="ctr"/>
          <a:lstStyle/>
          <a:p>
            <a:endParaRPr lang="en-US"/>
          </a:p>
        </p:txBody>
      </p:sp>
      <p:sp>
        <p:nvSpPr>
          <p:cNvPr id="7173" name="Rectangle 5"/>
          <p:cNvSpPr>
            <a:spLocks noChangeArrowheads="1"/>
          </p:cNvSpPr>
          <p:nvPr/>
        </p:nvSpPr>
        <p:spPr bwMode="auto">
          <a:xfrm>
            <a:off x="5" y="0"/>
            <a:ext cx="3038649"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7174" name="Rectangle 6"/>
          <p:cNvSpPr>
            <a:spLocks noGrp="1" noRot="1" noChangeAspect="1" noChangeArrowheads="1" noTextEdit="1"/>
          </p:cNvSpPr>
          <p:nvPr>
            <p:ph type="sldImg"/>
          </p:nvPr>
        </p:nvSpPr>
        <p:spPr>
          <a:ln cap="flat"/>
        </p:spPr>
      </p:sp>
      <p:sp>
        <p:nvSpPr>
          <p:cNvPr id="7175" name="Rectangle 7"/>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3873793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973375" y="0"/>
            <a:ext cx="3037031"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7171" name="Rectangle 3"/>
          <p:cNvSpPr>
            <a:spLocks noChangeArrowheads="1"/>
          </p:cNvSpPr>
          <p:nvPr/>
        </p:nvSpPr>
        <p:spPr bwMode="auto">
          <a:xfrm>
            <a:off x="3973375" y="8831270"/>
            <a:ext cx="3037031" cy="465137"/>
          </a:xfrm>
          <a:prstGeom prst="rect">
            <a:avLst/>
          </a:prstGeom>
          <a:noFill/>
          <a:ln w="12700">
            <a:noFill/>
            <a:miter lim="800000"/>
            <a:headEnd/>
            <a:tailEnd/>
          </a:ln>
          <a:effectLst/>
        </p:spPr>
        <p:txBody>
          <a:bodyPr lIns="90648" tIns="44528" rIns="90648" bIns="44528" anchor="b"/>
          <a:lstStyle/>
          <a:p>
            <a:pPr algn="r" defTabSz="915721"/>
            <a:r>
              <a:rPr lang="en-US" sz="1200" dirty="0"/>
              <a:t>2</a:t>
            </a:r>
          </a:p>
        </p:txBody>
      </p:sp>
      <p:sp>
        <p:nvSpPr>
          <p:cNvPr id="7172" name="Rectangle 4"/>
          <p:cNvSpPr>
            <a:spLocks noChangeArrowheads="1"/>
          </p:cNvSpPr>
          <p:nvPr/>
        </p:nvSpPr>
        <p:spPr bwMode="auto">
          <a:xfrm>
            <a:off x="5" y="8831270"/>
            <a:ext cx="3038649" cy="465137"/>
          </a:xfrm>
          <a:prstGeom prst="rect">
            <a:avLst/>
          </a:prstGeom>
          <a:noFill/>
          <a:ln w="12700">
            <a:noFill/>
            <a:miter lim="800000"/>
            <a:headEnd/>
            <a:tailEnd/>
          </a:ln>
          <a:effectLst/>
        </p:spPr>
        <p:txBody>
          <a:bodyPr wrap="none" lIns="91414" tIns="45706" rIns="91414" bIns="45706" anchor="ctr"/>
          <a:lstStyle/>
          <a:p>
            <a:endParaRPr lang="en-US"/>
          </a:p>
        </p:txBody>
      </p:sp>
      <p:sp>
        <p:nvSpPr>
          <p:cNvPr id="7173" name="Rectangle 5"/>
          <p:cNvSpPr>
            <a:spLocks noChangeArrowheads="1"/>
          </p:cNvSpPr>
          <p:nvPr/>
        </p:nvSpPr>
        <p:spPr bwMode="auto">
          <a:xfrm>
            <a:off x="5" y="0"/>
            <a:ext cx="3038649"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7174" name="Rectangle 6"/>
          <p:cNvSpPr>
            <a:spLocks noGrp="1" noRot="1" noChangeAspect="1" noChangeArrowheads="1" noTextEdit="1"/>
          </p:cNvSpPr>
          <p:nvPr>
            <p:ph type="sldImg"/>
          </p:nvPr>
        </p:nvSpPr>
        <p:spPr>
          <a:ln cap="flat"/>
        </p:spPr>
      </p:sp>
      <p:sp>
        <p:nvSpPr>
          <p:cNvPr id="7175" name="Rectangle 7"/>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2424396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973375" y="0"/>
            <a:ext cx="3037031"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15363" name="Rectangle 3"/>
          <p:cNvSpPr>
            <a:spLocks noChangeArrowheads="1"/>
          </p:cNvSpPr>
          <p:nvPr/>
        </p:nvSpPr>
        <p:spPr bwMode="auto">
          <a:xfrm>
            <a:off x="3973375" y="8831270"/>
            <a:ext cx="3037031" cy="465137"/>
          </a:xfrm>
          <a:prstGeom prst="rect">
            <a:avLst/>
          </a:prstGeom>
          <a:noFill/>
          <a:ln w="12700">
            <a:noFill/>
            <a:miter lim="800000"/>
            <a:headEnd/>
            <a:tailEnd/>
          </a:ln>
          <a:effectLst/>
        </p:spPr>
        <p:txBody>
          <a:bodyPr lIns="90648" tIns="44528" rIns="90648" bIns="44528" anchor="b"/>
          <a:lstStyle/>
          <a:p>
            <a:pPr algn="r" defTabSz="915721"/>
            <a:r>
              <a:rPr lang="en-US" sz="1200" dirty="0"/>
              <a:t>6</a:t>
            </a:r>
          </a:p>
        </p:txBody>
      </p:sp>
      <p:sp>
        <p:nvSpPr>
          <p:cNvPr id="15364" name="Rectangle 4"/>
          <p:cNvSpPr>
            <a:spLocks noChangeArrowheads="1"/>
          </p:cNvSpPr>
          <p:nvPr/>
        </p:nvSpPr>
        <p:spPr bwMode="auto">
          <a:xfrm>
            <a:off x="5" y="8831270"/>
            <a:ext cx="3038649" cy="465137"/>
          </a:xfrm>
          <a:prstGeom prst="rect">
            <a:avLst/>
          </a:prstGeom>
          <a:noFill/>
          <a:ln w="12700">
            <a:noFill/>
            <a:miter lim="800000"/>
            <a:headEnd/>
            <a:tailEnd/>
          </a:ln>
          <a:effectLst/>
        </p:spPr>
        <p:txBody>
          <a:bodyPr wrap="none" lIns="91414" tIns="45706" rIns="91414" bIns="45706" anchor="ctr"/>
          <a:lstStyle/>
          <a:p>
            <a:endParaRPr lang="en-US"/>
          </a:p>
        </p:txBody>
      </p:sp>
      <p:sp>
        <p:nvSpPr>
          <p:cNvPr id="15365" name="Rectangle 5"/>
          <p:cNvSpPr>
            <a:spLocks noChangeArrowheads="1"/>
          </p:cNvSpPr>
          <p:nvPr/>
        </p:nvSpPr>
        <p:spPr bwMode="auto">
          <a:xfrm>
            <a:off x="5" y="0"/>
            <a:ext cx="3038649"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15366" name="Rectangle 6"/>
          <p:cNvSpPr>
            <a:spLocks noGrp="1" noRot="1" noChangeAspect="1" noChangeArrowheads="1" noTextEdit="1"/>
          </p:cNvSpPr>
          <p:nvPr>
            <p:ph type="sldImg"/>
          </p:nvPr>
        </p:nvSpPr>
        <p:spPr>
          <a:ln cap="flat"/>
        </p:spPr>
      </p:sp>
      <p:sp>
        <p:nvSpPr>
          <p:cNvPr id="15367" name="Rectangle 7"/>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2673147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973375" y="0"/>
            <a:ext cx="3037031"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15363" name="Rectangle 3"/>
          <p:cNvSpPr>
            <a:spLocks noChangeArrowheads="1"/>
          </p:cNvSpPr>
          <p:nvPr/>
        </p:nvSpPr>
        <p:spPr bwMode="auto">
          <a:xfrm>
            <a:off x="3973375" y="8831270"/>
            <a:ext cx="3037031" cy="465137"/>
          </a:xfrm>
          <a:prstGeom prst="rect">
            <a:avLst/>
          </a:prstGeom>
          <a:noFill/>
          <a:ln w="12700">
            <a:noFill/>
            <a:miter lim="800000"/>
            <a:headEnd/>
            <a:tailEnd/>
          </a:ln>
          <a:effectLst/>
        </p:spPr>
        <p:txBody>
          <a:bodyPr lIns="90648" tIns="44528" rIns="90648" bIns="44528" anchor="b"/>
          <a:lstStyle/>
          <a:p>
            <a:pPr algn="r" defTabSz="915721"/>
            <a:r>
              <a:rPr lang="en-US" sz="1200" dirty="0"/>
              <a:t>6</a:t>
            </a:r>
          </a:p>
        </p:txBody>
      </p:sp>
      <p:sp>
        <p:nvSpPr>
          <p:cNvPr id="15364" name="Rectangle 4"/>
          <p:cNvSpPr>
            <a:spLocks noChangeArrowheads="1"/>
          </p:cNvSpPr>
          <p:nvPr/>
        </p:nvSpPr>
        <p:spPr bwMode="auto">
          <a:xfrm>
            <a:off x="5" y="8831270"/>
            <a:ext cx="3038649" cy="465137"/>
          </a:xfrm>
          <a:prstGeom prst="rect">
            <a:avLst/>
          </a:prstGeom>
          <a:noFill/>
          <a:ln w="12700">
            <a:noFill/>
            <a:miter lim="800000"/>
            <a:headEnd/>
            <a:tailEnd/>
          </a:ln>
          <a:effectLst/>
        </p:spPr>
        <p:txBody>
          <a:bodyPr wrap="none" lIns="91414" tIns="45706" rIns="91414" bIns="45706" anchor="ctr"/>
          <a:lstStyle/>
          <a:p>
            <a:endParaRPr lang="en-US"/>
          </a:p>
        </p:txBody>
      </p:sp>
      <p:sp>
        <p:nvSpPr>
          <p:cNvPr id="15365" name="Rectangle 5"/>
          <p:cNvSpPr>
            <a:spLocks noChangeArrowheads="1"/>
          </p:cNvSpPr>
          <p:nvPr/>
        </p:nvSpPr>
        <p:spPr bwMode="auto">
          <a:xfrm>
            <a:off x="5" y="0"/>
            <a:ext cx="3038649"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15366" name="Rectangle 6"/>
          <p:cNvSpPr>
            <a:spLocks noGrp="1" noRot="1" noChangeAspect="1" noChangeArrowheads="1" noTextEdit="1"/>
          </p:cNvSpPr>
          <p:nvPr>
            <p:ph type="sldImg"/>
          </p:nvPr>
        </p:nvSpPr>
        <p:spPr>
          <a:ln cap="flat"/>
        </p:spPr>
      </p:sp>
      <p:sp>
        <p:nvSpPr>
          <p:cNvPr id="15367" name="Rectangle 7"/>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3585395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973375" y="0"/>
            <a:ext cx="3037031"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15363" name="Rectangle 3"/>
          <p:cNvSpPr>
            <a:spLocks noChangeArrowheads="1"/>
          </p:cNvSpPr>
          <p:nvPr/>
        </p:nvSpPr>
        <p:spPr bwMode="auto">
          <a:xfrm>
            <a:off x="3973375" y="8831270"/>
            <a:ext cx="3037031" cy="465137"/>
          </a:xfrm>
          <a:prstGeom prst="rect">
            <a:avLst/>
          </a:prstGeom>
          <a:noFill/>
          <a:ln w="12700">
            <a:noFill/>
            <a:miter lim="800000"/>
            <a:headEnd/>
            <a:tailEnd/>
          </a:ln>
          <a:effectLst/>
        </p:spPr>
        <p:txBody>
          <a:bodyPr lIns="90648" tIns="44528" rIns="90648" bIns="44528" anchor="b"/>
          <a:lstStyle/>
          <a:p>
            <a:pPr algn="r" defTabSz="915721"/>
            <a:r>
              <a:rPr lang="en-US" sz="1200" dirty="0"/>
              <a:t>6</a:t>
            </a:r>
          </a:p>
        </p:txBody>
      </p:sp>
      <p:sp>
        <p:nvSpPr>
          <p:cNvPr id="15364" name="Rectangle 4"/>
          <p:cNvSpPr>
            <a:spLocks noChangeArrowheads="1"/>
          </p:cNvSpPr>
          <p:nvPr/>
        </p:nvSpPr>
        <p:spPr bwMode="auto">
          <a:xfrm>
            <a:off x="5" y="8831270"/>
            <a:ext cx="3038649" cy="465137"/>
          </a:xfrm>
          <a:prstGeom prst="rect">
            <a:avLst/>
          </a:prstGeom>
          <a:noFill/>
          <a:ln w="12700">
            <a:noFill/>
            <a:miter lim="800000"/>
            <a:headEnd/>
            <a:tailEnd/>
          </a:ln>
          <a:effectLst/>
        </p:spPr>
        <p:txBody>
          <a:bodyPr wrap="none" lIns="91414" tIns="45706" rIns="91414" bIns="45706" anchor="ctr"/>
          <a:lstStyle/>
          <a:p>
            <a:endParaRPr lang="en-US"/>
          </a:p>
        </p:txBody>
      </p:sp>
      <p:sp>
        <p:nvSpPr>
          <p:cNvPr id="15365" name="Rectangle 5"/>
          <p:cNvSpPr>
            <a:spLocks noChangeArrowheads="1"/>
          </p:cNvSpPr>
          <p:nvPr/>
        </p:nvSpPr>
        <p:spPr bwMode="auto">
          <a:xfrm>
            <a:off x="5" y="0"/>
            <a:ext cx="3038649"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15366" name="Rectangle 6"/>
          <p:cNvSpPr>
            <a:spLocks noGrp="1" noRot="1" noChangeAspect="1" noChangeArrowheads="1" noTextEdit="1"/>
          </p:cNvSpPr>
          <p:nvPr>
            <p:ph type="sldImg"/>
          </p:nvPr>
        </p:nvSpPr>
        <p:spPr>
          <a:ln cap="flat"/>
        </p:spPr>
      </p:sp>
      <p:sp>
        <p:nvSpPr>
          <p:cNvPr id="15367" name="Rectangle 7"/>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2783357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973375" y="0"/>
            <a:ext cx="3037031"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15363" name="Rectangle 3"/>
          <p:cNvSpPr>
            <a:spLocks noChangeArrowheads="1"/>
          </p:cNvSpPr>
          <p:nvPr/>
        </p:nvSpPr>
        <p:spPr bwMode="auto">
          <a:xfrm>
            <a:off x="3973375" y="8831270"/>
            <a:ext cx="3037031" cy="465137"/>
          </a:xfrm>
          <a:prstGeom prst="rect">
            <a:avLst/>
          </a:prstGeom>
          <a:noFill/>
          <a:ln w="12700">
            <a:noFill/>
            <a:miter lim="800000"/>
            <a:headEnd/>
            <a:tailEnd/>
          </a:ln>
          <a:effectLst/>
        </p:spPr>
        <p:txBody>
          <a:bodyPr lIns="90648" tIns="44528" rIns="90648" bIns="44528" anchor="b"/>
          <a:lstStyle/>
          <a:p>
            <a:pPr algn="r" defTabSz="915721"/>
            <a:r>
              <a:rPr lang="en-US" sz="1200" dirty="0"/>
              <a:t>6</a:t>
            </a:r>
          </a:p>
        </p:txBody>
      </p:sp>
      <p:sp>
        <p:nvSpPr>
          <p:cNvPr id="15364" name="Rectangle 4"/>
          <p:cNvSpPr>
            <a:spLocks noChangeArrowheads="1"/>
          </p:cNvSpPr>
          <p:nvPr/>
        </p:nvSpPr>
        <p:spPr bwMode="auto">
          <a:xfrm>
            <a:off x="5" y="8831270"/>
            <a:ext cx="3038649" cy="465137"/>
          </a:xfrm>
          <a:prstGeom prst="rect">
            <a:avLst/>
          </a:prstGeom>
          <a:noFill/>
          <a:ln w="12700">
            <a:noFill/>
            <a:miter lim="800000"/>
            <a:headEnd/>
            <a:tailEnd/>
          </a:ln>
          <a:effectLst/>
        </p:spPr>
        <p:txBody>
          <a:bodyPr wrap="none" lIns="91414" tIns="45706" rIns="91414" bIns="45706" anchor="ctr"/>
          <a:lstStyle/>
          <a:p>
            <a:endParaRPr lang="en-US"/>
          </a:p>
        </p:txBody>
      </p:sp>
      <p:sp>
        <p:nvSpPr>
          <p:cNvPr id="15365" name="Rectangle 5"/>
          <p:cNvSpPr>
            <a:spLocks noChangeArrowheads="1"/>
          </p:cNvSpPr>
          <p:nvPr/>
        </p:nvSpPr>
        <p:spPr bwMode="auto">
          <a:xfrm>
            <a:off x="5" y="0"/>
            <a:ext cx="3038649"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15366" name="Rectangle 6"/>
          <p:cNvSpPr>
            <a:spLocks noGrp="1" noRot="1" noChangeAspect="1" noChangeArrowheads="1" noTextEdit="1"/>
          </p:cNvSpPr>
          <p:nvPr>
            <p:ph type="sldImg"/>
          </p:nvPr>
        </p:nvSpPr>
        <p:spPr>
          <a:ln cap="flat"/>
        </p:spPr>
      </p:sp>
      <p:sp>
        <p:nvSpPr>
          <p:cNvPr id="15367" name="Rectangle 7"/>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3542558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973375" y="0"/>
            <a:ext cx="3037031"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7171" name="Rectangle 3"/>
          <p:cNvSpPr>
            <a:spLocks noChangeArrowheads="1"/>
          </p:cNvSpPr>
          <p:nvPr/>
        </p:nvSpPr>
        <p:spPr bwMode="auto">
          <a:xfrm>
            <a:off x="3973375" y="8831270"/>
            <a:ext cx="3037031" cy="465137"/>
          </a:xfrm>
          <a:prstGeom prst="rect">
            <a:avLst/>
          </a:prstGeom>
          <a:noFill/>
          <a:ln w="12700">
            <a:noFill/>
            <a:miter lim="800000"/>
            <a:headEnd/>
            <a:tailEnd/>
          </a:ln>
          <a:effectLst/>
        </p:spPr>
        <p:txBody>
          <a:bodyPr lIns="90648" tIns="44528" rIns="90648" bIns="44528" anchor="b"/>
          <a:lstStyle/>
          <a:p>
            <a:pPr algn="r" defTabSz="915721"/>
            <a:r>
              <a:rPr lang="en-US" sz="1200" dirty="0"/>
              <a:t>2</a:t>
            </a:r>
          </a:p>
        </p:txBody>
      </p:sp>
      <p:sp>
        <p:nvSpPr>
          <p:cNvPr id="7172" name="Rectangle 4"/>
          <p:cNvSpPr>
            <a:spLocks noChangeArrowheads="1"/>
          </p:cNvSpPr>
          <p:nvPr/>
        </p:nvSpPr>
        <p:spPr bwMode="auto">
          <a:xfrm>
            <a:off x="5" y="8831270"/>
            <a:ext cx="3038649" cy="465137"/>
          </a:xfrm>
          <a:prstGeom prst="rect">
            <a:avLst/>
          </a:prstGeom>
          <a:noFill/>
          <a:ln w="12700">
            <a:noFill/>
            <a:miter lim="800000"/>
            <a:headEnd/>
            <a:tailEnd/>
          </a:ln>
          <a:effectLst/>
        </p:spPr>
        <p:txBody>
          <a:bodyPr wrap="none" lIns="91414" tIns="45706" rIns="91414" bIns="45706" anchor="ctr"/>
          <a:lstStyle/>
          <a:p>
            <a:endParaRPr lang="en-US"/>
          </a:p>
        </p:txBody>
      </p:sp>
      <p:sp>
        <p:nvSpPr>
          <p:cNvPr id="7173" name="Rectangle 5"/>
          <p:cNvSpPr>
            <a:spLocks noChangeArrowheads="1"/>
          </p:cNvSpPr>
          <p:nvPr/>
        </p:nvSpPr>
        <p:spPr bwMode="auto">
          <a:xfrm>
            <a:off x="5" y="0"/>
            <a:ext cx="3038649"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7174" name="Rectangle 6"/>
          <p:cNvSpPr>
            <a:spLocks noGrp="1" noRot="1" noChangeAspect="1" noChangeArrowheads="1" noTextEdit="1"/>
          </p:cNvSpPr>
          <p:nvPr>
            <p:ph type="sldImg"/>
          </p:nvPr>
        </p:nvSpPr>
        <p:spPr>
          <a:ln cap="flat"/>
        </p:spPr>
      </p:sp>
      <p:sp>
        <p:nvSpPr>
          <p:cNvPr id="7175" name="Rectangle 7"/>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2755013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973375" y="0"/>
            <a:ext cx="3037031"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11267" name="Rectangle 3"/>
          <p:cNvSpPr>
            <a:spLocks noChangeArrowheads="1"/>
          </p:cNvSpPr>
          <p:nvPr/>
        </p:nvSpPr>
        <p:spPr bwMode="auto">
          <a:xfrm>
            <a:off x="3973375" y="8831270"/>
            <a:ext cx="3037031" cy="465137"/>
          </a:xfrm>
          <a:prstGeom prst="rect">
            <a:avLst/>
          </a:prstGeom>
          <a:noFill/>
          <a:ln w="12700">
            <a:noFill/>
            <a:miter lim="800000"/>
            <a:headEnd/>
            <a:tailEnd/>
          </a:ln>
          <a:effectLst/>
        </p:spPr>
        <p:txBody>
          <a:bodyPr lIns="90648" tIns="44528" rIns="90648" bIns="44528" anchor="b"/>
          <a:lstStyle/>
          <a:p>
            <a:pPr algn="r" defTabSz="915721"/>
            <a:r>
              <a:rPr lang="en-US" sz="1200" dirty="0"/>
              <a:t>4</a:t>
            </a:r>
          </a:p>
        </p:txBody>
      </p:sp>
      <p:sp>
        <p:nvSpPr>
          <p:cNvPr id="11268" name="Rectangle 4"/>
          <p:cNvSpPr>
            <a:spLocks noChangeArrowheads="1"/>
          </p:cNvSpPr>
          <p:nvPr/>
        </p:nvSpPr>
        <p:spPr bwMode="auto">
          <a:xfrm>
            <a:off x="5" y="8831270"/>
            <a:ext cx="3038649" cy="465137"/>
          </a:xfrm>
          <a:prstGeom prst="rect">
            <a:avLst/>
          </a:prstGeom>
          <a:noFill/>
          <a:ln w="12700">
            <a:noFill/>
            <a:miter lim="800000"/>
            <a:headEnd/>
            <a:tailEnd/>
          </a:ln>
          <a:effectLst/>
        </p:spPr>
        <p:txBody>
          <a:bodyPr wrap="none" lIns="91414" tIns="45706" rIns="91414" bIns="45706" anchor="ctr"/>
          <a:lstStyle/>
          <a:p>
            <a:endParaRPr lang="en-US"/>
          </a:p>
        </p:txBody>
      </p:sp>
      <p:sp>
        <p:nvSpPr>
          <p:cNvPr id="11269" name="Rectangle 5"/>
          <p:cNvSpPr>
            <a:spLocks noChangeArrowheads="1"/>
          </p:cNvSpPr>
          <p:nvPr/>
        </p:nvSpPr>
        <p:spPr bwMode="auto">
          <a:xfrm>
            <a:off x="5" y="0"/>
            <a:ext cx="3038649"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11270" name="Rectangle 6"/>
          <p:cNvSpPr>
            <a:spLocks noGrp="1" noRot="1" noChangeAspect="1" noChangeArrowheads="1" noTextEdit="1"/>
          </p:cNvSpPr>
          <p:nvPr>
            <p:ph type="sldImg"/>
          </p:nvPr>
        </p:nvSpPr>
        <p:spPr>
          <a:ln cap="flat"/>
        </p:spPr>
      </p:sp>
      <p:sp>
        <p:nvSpPr>
          <p:cNvPr id="11271" name="Rectangle 7"/>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1513942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973375" y="0"/>
            <a:ext cx="3037031"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7171" name="Rectangle 3"/>
          <p:cNvSpPr>
            <a:spLocks noChangeArrowheads="1"/>
          </p:cNvSpPr>
          <p:nvPr/>
        </p:nvSpPr>
        <p:spPr bwMode="auto">
          <a:xfrm>
            <a:off x="3973375" y="8831270"/>
            <a:ext cx="3037031" cy="465137"/>
          </a:xfrm>
          <a:prstGeom prst="rect">
            <a:avLst/>
          </a:prstGeom>
          <a:noFill/>
          <a:ln w="12700">
            <a:noFill/>
            <a:miter lim="800000"/>
            <a:headEnd/>
            <a:tailEnd/>
          </a:ln>
          <a:effectLst/>
        </p:spPr>
        <p:txBody>
          <a:bodyPr lIns="90648" tIns="44528" rIns="90648" bIns="44528" anchor="b"/>
          <a:lstStyle/>
          <a:p>
            <a:pPr algn="r" defTabSz="915721"/>
            <a:r>
              <a:rPr lang="en-US" sz="1200" dirty="0"/>
              <a:t>2</a:t>
            </a:r>
          </a:p>
        </p:txBody>
      </p:sp>
      <p:sp>
        <p:nvSpPr>
          <p:cNvPr id="7172" name="Rectangle 4"/>
          <p:cNvSpPr>
            <a:spLocks noChangeArrowheads="1"/>
          </p:cNvSpPr>
          <p:nvPr/>
        </p:nvSpPr>
        <p:spPr bwMode="auto">
          <a:xfrm>
            <a:off x="5" y="8831270"/>
            <a:ext cx="3038649" cy="465137"/>
          </a:xfrm>
          <a:prstGeom prst="rect">
            <a:avLst/>
          </a:prstGeom>
          <a:noFill/>
          <a:ln w="12700">
            <a:noFill/>
            <a:miter lim="800000"/>
            <a:headEnd/>
            <a:tailEnd/>
          </a:ln>
          <a:effectLst/>
        </p:spPr>
        <p:txBody>
          <a:bodyPr wrap="none" lIns="91414" tIns="45706" rIns="91414" bIns="45706" anchor="ctr"/>
          <a:lstStyle/>
          <a:p>
            <a:endParaRPr lang="en-US"/>
          </a:p>
        </p:txBody>
      </p:sp>
      <p:sp>
        <p:nvSpPr>
          <p:cNvPr id="7173" name="Rectangle 5"/>
          <p:cNvSpPr>
            <a:spLocks noChangeArrowheads="1"/>
          </p:cNvSpPr>
          <p:nvPr/>
        </p:nvSpPr>
        <p:spPr bwMode="auto">
          <a:xfrm>
            <a:off x="5" y="0"/>
            <a:ext cx="3038649"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7174" name="Rectangle 6"/>
          <p:cNvSpPr>
            <a:spLocks noGrp="1" noRot="1" noChangeAspect="1" noChangeArrowheads="1" noTextEdit="1"/>
          </p:cNvSpPr>
          <p:nvPr>
            <p:ph type="sldImg"/>
          </p:nvPr>
        </p:nvSpPr>
        <p:spPr>
          <a:ln cap="flat"/>
        </p:spPr>
      </p:sp>
      <p:sp>
        <p:nvSpPr>
          <p:cNvPr id="7175" name="Rectangle 7"/>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4290332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973375" y="0"/>
            <a:ext cx="3037031"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7171" name="Rectangle 3"/>
          <p:cNvSpPr>
            <a:spLocks noChangeArrowheads="1"/>
          </p:cNvSpPr>
          <p:nvPr/>
        </p:nvSpPr>
        <p:spPr bwMode="auto">
          <a:xfrm>
            <a:off x="3973375" y="8831270"/>
            <a:ext cx="3037031" cy="465137"/>
          </a:xfrm>
          <a:prstGeom prst="rect">
            <a:avLst/>
          </a:prstGeom>
          <a:noFill/>
          <a:ln w="12700">
            <a:noFill/>
            <a:miter lim="800000"/>
            <a:headEnd/>
            <a:tailEnd/>
          </a:ln>
          <a:effectLst/>
        </p:spPr>
        <p:txBody>
          <a:bodyPr lIns="90648" tIns="44528" rIns="90648" bIns="44528" anchor="b"/>
          <a:lstStyle/>
          <a:p>
            <a:pPr algn="r" defTabSz="915721"/>
            <a:r>
              <a:rPr lang="en-US" sz="1200" dirty="0"/>
              <a:t>2</a:t>
            </a:r>
          </a:p>
        </p:txBody>
      </p:sp>
      <p:sp>
        <p:nvSpPr>
          <p:cNvPr id="7172" name="Rectangle 4"/>
          <p:cNvSpPr>
            <a:spLocks noChangeArrowheads="1"/>
          </p:cNvSpPr>
          <p:nvPr/>
        </p:nvSpPr>
        <p:spPr bwMode="auto">
          <a:xfrm>
            <a:off x="5" y="8831270"/>
            <a:ext cx="3038649" cy="465137"/>
          </a:xfrm>
          <a:prstGeom prst="rect">
            <a:avLst/>
          </a:prstGeom>
          <a:noFill/>
          <a:ln w="12700">
            <a:noFill/>
            <a:miter lim="800000"/>
            <a:headEnd/>
            <a:tailEnd/>
          </a:ln>
          <a:effectLst/>
        </p:spPr>
        <p:txBody>
          <a:bodyPr wrap="none" lIns="91414" tIns="45706" rIns="91414" bIns="45706" anchor="ctr"/>
          <a:lstStyle/>
          <a:p>
            <a:endParaRPr lang="en-US"/>
          </a:p>
        </p:txBody>
      </p:sp>
      <p:sp>
        <p:nvSpPr>
          <p:cNvPr id="7173" name="Rectangle 5"/>
          <p:cNvSpPr>
            <a:spLocks noChangeArrowheads="1"/>
          </p:cNvSpPr>
          <p:nvPr/>
        </p:nvSpPr>
        <p:spPr bwMode="auto">
          <a:xfrm>
            <a:off x="5" y="0"/>
            <a:ext cx="3038649"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7174" name="Rectangle 6"/>
          <p:cNvSpPr>
            <a:spLocks noGrp="1" noRot="1" noChangeAspect="1" noChangeArrowheads="1" noTextEdit="1"/>
          </p:cNvSpPr>
          <p:nvPr>
            <p:ph type="sldImg"/>
          </p:nvPr>
        </p:nvSpPr>
        <p:spPr>
          <a:ln cap="flat"/>
        </p:spPr>
      </p:sp>
      <p:sp>
        <p:nvSpPr>
          <p:cNvPr id="7175" name="Rectangle 7"/>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181440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973375" y="0"/>
            <a:ext cx="3037031"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11267" name="Rectangle 3"/>
          <p:cNvSpPr>
            <a:spLocks noChangeArrowheads="1"/>
          </p:cNvSpPr>
          <p:nvPr/>
        </p:nvSpPr>
        <p:spPr bwMode="auto">
          <a:xfrm>
            <a:off x="3973375" y="8831270"/>
            <a:ext cx="3037031" cy="465137"/>
          </a:xfrm>
          <a:prstGeom prst="rect">
            <a:avLst/>
          </a:prstGeom>
          <a:noFill/>
          <a:ln w="12700">
            <a:noFill/>
            <a:miter lim="800000"/>
            <a:headEnd/>
            <a:tailEnd/>
          </a:ln>
          <a:effectLst/>
        </p:spPr>
        <p:txBody>
          <a:bodyPr lIns="90648" tIns="44528" rIns="90648" bIns="44528" anchor="b"/>
          <a:lstStyle/>
          <a:p>
            <a:pPr algn="r" defTabSz="915721"/>
            <a:r>
              <a:rPr lang="en-US" sz="1200" dirty="0"/>
              <a:t>4</a:t>
            </a:r>
          </a:p>
        </p:txBody>
      </p:sp>
      <p:sp>
        <p:nvSpPr>
          <p:cNvPr id="11268" name="Rectangle 4"/>
          <p:cNvSpPr>
            <a:spLocks noChangeArrowheads="1"/>
          </p:cNvSpPr>
          <p:nvPr/>
        </p:nvSpPr>
        <p:spPr bwMode="auto">
          <a:xfrm>
            <a:off x="5" y="8831270"/>
            <a:ext cx="3038649" cy="465137"/>
          </a:xfrm>
          <a:prstGeom prst="rect">
            <a:avLst/>
          </a:prstGeom>
          <a:noFill/>
          <a:ln w="12700">
            <a:noFill/>
            <a:miter lim="800000"/>
            <a:headEnd/>
            <a:tailEnd/>
          </a:ln>
          <a:effectLst/>
        </p:spPr>
        <p:txBody>
          <a:bodyPr wrap="none" lIns="91414" tIns="45706" rIns="91414" bIns="45706" anchor="ctr"/>
          <a:lstStyle/>
          <a:p>
            <a:endParaRPr lang="en-US"/>
          </a:p>
        </p:txBody>
      </p:sp>
      <p:sp>
        <p:nvSpPr>
          <p:cNvPr id="11269" name="Rectangle 5"/>
          <p:cNvSpPr>
            <a:spLocks noChangeArrowheads="1"/>
          </p:cNvSpPr>
          <p:nvPr/>
        </p:nvSpPr>
        <p:spPr bwMode="auto">
          <a:xfrm>
            <a:off x="5" y="0"/>
            <a:ext cx="3038649"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11270" name="Rectangle 6"/>
          <p:cNvSpPr>
            <a:spLocks noGrp="1" noRot="1" noChangeAspect="1" noChangeArrowheads="1" noTextEdit="1"/>
          </p:cNvSpPr>
          <p:nvPr>
            <p:ph type="sldImg"/>
          </p:nvPr>
        </p:nvSpPr>
        <p:spPr>
          <a:ln cap="flat"/>
        </p:spPr>
      </p:sp>
      <p:sp>
        <p:nvSpPr>
          <p:cNvPr id="11271" name="Rectangle 7"/>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3226771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973375" y="0"/>
            <a:ext cx="3037031"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15363" name="Rectangle 3"/>
          <p:cNvSpPr>
            <a:spLocks noChangeArrowheads="1"/>
          </p:cNvSpPr>
          <p:nvPr/>
        </p:nvSpPr>
        <p:spPr bwMode="auto">
          <a:xfrm>
            <a:off x="3973375" y="8831270"/>
            <a:ext cx="3037031" cy="465137"/>
          </a:xfrm>
          <a:prstGeom prst="rect">
            <a:avLst/>
          </a:prstGeom>
          <a:noFill/>
          <a:ln w="12700">
            <a:noFill/>
            <a:miter lim="800000"/>
            <a:headEnd/>
            <a:tailEnd/>
          </a:ln>
          <a:effectLst/>
        </p:spPr>
        <p:txBody>
          <a:bodyPr lIns="90648" tIns="44528" rIns="90648" bIns="44528" anchor="b"/>
          <a:lstStyle/>
          <a:p>
            <a:pPr algn="r" defTabSz="915721"/>
            <a:r>
              <a:rPr lang="en-US" sz="1200" dirty="0"/>
              <a:t>6</a:t>
            </a:r>
          </a:p>
        </p:txBody>
      </p:sp>
      <p:sp>
        <p:nvSpPr>
          <p:cNvPr id="15364" name="Rectangle 4"/>
          <p:cNvSpPr>
            <a:spLocks noChangeArrowheads="1"/>
          </p:cNvSpPr>
          <p:nvPr/>
        </p:nvSpPr>
        <p:spPr bwMode="auto">
          <a:xfrm>
            <a:off x="5" y="8831270"/>
            <a:ext cx="3038649" cy="465137"/>
          </a:xfrm>
          <a:prstGeom prst="rect">
            <a:avLst/>
          </a:prstGeom>
          <a:noFill/>
          <a:ln w="12700">
            <a:noFill/>
            <a:miter lim="800000"/>
            <a:headEnd/>
            <a:tailEnd/>
          </a:ln>
          <a:effectLst/>
        </p:spPr>
        <p:txBody>
          <a:bodyPr wrap="none" lIns="91414" tIns="45706" rIns="91414" bIns="45706" anchor="ctr"/>
          <a:lstStyle/>
          <a:p>
            <a:endParaRPr lang="en-US"/>
          </a:p>
        </p:txBody>
      </p:sp>
      <p:sp>
        <p:nvSpPr>
          <p:cNvPr id="15365" name="Rectangle 5"/>
          <p:cNvSpPr>
            <a:spLocks noChangeArrowheads="1"/>
          </p:cNvSpPr>
          <p:nvPr/>
        </p:nvSpPr>
        <p:spPr bwMode="auto">
          <a:xfrm>
            <a:off x="5" y="0"/>
            <a:ext cx="3038649"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15366" name="Rectangle 6"/>
          <p:cNvSpPr>
            <a:spLocks noGrp="1" noRot="1" noChangeAspect="1" noChangeArrowheads="1" noTextEdit="1"/>
          </p:cNvSpPr>
          <p:nvPr>
            <p:ph type="sldImg"/>
          </p:nvPr>
        </p:nvSpPr>
        <p:spPr>
          <a:ln cap="flat"/>
        </p:spPr>
      </p:sp>
      <p:sp>
        <p:nvSpPr>
          <p:cNvPr id="15367" name="Rectangle 7"/>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1662614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973375" y="0"/>
            <a:ext cx="3037031"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15363" name="Rectangle 3"/>
          <p:cNvSpPr>
            <a:spLocks noChangeArrowheads="1"/>
          </p:cNvSpPr>
          <p:nvPr/>
        </p:nvSpPr>
        <p:spPr bwMode="auto">
          <a:xfrm>
            <a:off x="3973375" y="8831270"/>
            <a:ext cx="3037031" cy="465137"/>
          </a:xfrm>
          <a:prstGeom prst="rect">
            <a:avLst/>
          </a:prstGeom>
          <a:noFill/>
          <a:ln w="12700">
            <a:noFill/>
            <a:miter lim="800000"/>
            <a:headEnd/>
            <a:tailEnd/>
          </a:ln>
          <a:effectLst/>
        </p:spPr>
        <p:txBody>
          <a:bodyPr lIns="90648" tIns="44528" rIns="90648" bIns="44528" anchor="b"/>
          <a:lstStyle/>
          <a:p>
            <a:pPr algn="r" defTabSz="915721"/>
            <a:r>
              <a:rPr lang="en-US" sz="1200" dirty="0"/>
              <a:t>6</a:t>
            </a:r>
          </a:p>
        </p:txBody>
      </p:sp>
      <p:sp>
        <p:nvSpPr>
          <p:cNvPr id="15364" name="Rectangle 4"/>
          <p:cNvSpPr>
            <a:spLocks noChangeArrowheads="1"/>
          </p:cNvSpPr>
          <p:nvPr/>
        </p:nvSpPr>
        <p:spPr bwMode="auto">
          <a:xfrm>
            <a:off x="5" y="8831270"/>
            <a:ext cx="3038649" cy="465137"/>
          </a:xfrm>
          <a:prstGeom prst="rect">
            <a:avLst/>
          </a:prstGeom>
          <a:noFill/>
          <a:ln w="12700">
            <a:noFill/>
            <a:miter lim="800000"/>
            <a:headEnd/>
            <a:tailEnd/>
          </a:ln>
          <a:effectLst/>
        </p:spPr>
        <p:txBody>
          <a:bodyPr wrap="none" lIns="91414" tIns="45706" rIns="91414" bIns="45706" anchor="ctr"/>
          <a:lstStyle/>
          <a:p>
            <a:endParaRPr lang="en-US"/>
          </a:p>
        </p:txBody>
      </p:sp>
      <p:sp>
        <p:nvSpPr>
          <p:cNvPr id="15365" name="Rectangle 5"/>
          <p:cNvSpPr>
            <a:spLocks noChangeArrowheads="1"/>
          </p:cNvSpPr>
          <p:nvPr/>
        </p:nvSpPr>
        <p:spPr bwMode="auto">
          <a:xfrm>
            <a:off x="5" y="0"/>
            <a:ext cx="3038649"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15366" name="Rectangle 6"/>
          <p:cNvSpPr>
            <a:spLocks noGrp="1" noRot="1" noChangeAspect="1" noChangeArrowheads="1" noTextEdit="1"/>
          </p:cNvSpPr>
          <p:nvPr>
            <p:ph type="sldImg"/>
          </p:nvPr>
        </p:nvSpPr>
        <p:spPr>
          <a:ln cap="flat"/>
        </p:spPr>
      </p:sp>
      <p:sp>
        <p:nvSpPr>
          <p:cNvPr id="15367" name="Rectangle 7"/>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2459487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973375" y="0"/>
            <a:ext cx="3037031"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15363" name="Rectangle 3"/>
          <p:cNvSpPr>
            <a:spLocks noChangeArrowheads="1"/>
          </p:cNvSpPr>
          <p:nvPr/>
        </p:nvSpPr>
        <p:spPr bwMode="auto">
          <a:xfrm>
            <a:off x="3973375" y="8831270"/>
            <a:ext cx="3037031" cy="465137"/>
          </a:xfrm>
          <a:prstGeom prst="rect">
            <a:avLst/>
          </a:prstGeom>
          <a:noFill/>
          <a:ln w="12700">
            <a:noFill/>
            <a:miter lim="800000"/>
            <a:headEnd/>
            <a:tailEnd/>
          </a:ln>
          <a:effectLst/>
        </p:spPr>
        <p:txBody>
          <a:bodyPr lIns="90648" tIns="44528" rIns="90648" bIns="44528" anchor="b"/>
          <a:lstStyle/>
          <a:p>
            <a:pPr algn="r" defTabSz="915721"/>
            <a:r>
              <a:rPr lang="en-US" sz="1200" dirty="0"/>
              <a:t>6</a:t>
            </a:r>
          </a:p>
        </p:txBody>
      </p:sp>
      <p:sp>
        <p:nvSpPr>
          <p:cNvPr id="15364" name="Rectangle 4"/>
          <p:cNvSpPr>
            <a:spLocks noChangeArrowheads="1"/>
          </p:cNvSpPr>
          <p:nvPr/>
        </p:nvSpPr>
        <p:spPr bwMode="auto">
          <a:xfrm>
            <a:off x="5" y="8831270"/>
            <a:ext cx="3038649" cy="465137"/>
          </a:xfrm>
          <a:prstGeom prst="rect">
            <a:avLst/>
          </a:prstGeom>
          <a:noFill/>
          <a:ln w="12700">
            <a:noFill/>
            <a:miter lim="800000"/>
            <a:headEnd/>
            <a:tailEnd/>
          </a:ln>
          <a:effectLst/>
        </p:spPr>
        <p:txBody>
          <a:bodyPr wrap="none" lIns="91414" tIns="45706" rIns="91414" bIns="45706" anchor="ctr"/>
          <a:lstStyle/>
          <a:p>
            <a:endParaRPr lang="en-US"/>
          </a:p>
        </p:txBody>
      </p:sp>
      <p:sp>
        <p:nvSpPr>
          <p:cNvPr id="15365" name="Rectangle 5"/>
          <p:cNvSpPr>
            <a:spLocks noChangeArrowheads="1"/>
          </p:cNvSpPr>
          <p:nvPr/>
        </p:nvSpPr>
        <p:spPr bwMode="auto">
          <a:xfrm>
            <a:off x="5" y="0"/>
            <a:ext cx="3038649" cy="465138"/>
          </a:xfrm>
          <a:prstGeom prst="rect">
            <a:avLst/>
          </a:prstGeom>
          <a:noFill/>
          <a:ln w="12700">
            <a:noFill/>
            <a:miter lim="800000"/>
            <a:headEnd/>
            <a:tailEnd/>
          </a:ln>
          <a:effectLst/>
        </p:spPr>
        <p:txBody>
          <a:bodyPr wrap="none" lIns="91414" tIns="45706" rIns="91414" bIns="45706" anchor="ctr"/>
          <a:lstStyle/>
          <a:p>
            <a:endParaRPr lang="en-US"/>
          </a:p>
        </p:txBody>
      </p:sp>
      <p:sp>
        <p:nvSpPr>
          <p:cNvPr id="15366" name="Rectangle 6"/>
          <p:cNvSpPr>
            <a:spLocks noGrp="1" noRot="1" noChangeAspect="1" noChangeArrowheads="1" noTextEdit="1"/>
          </p:cNvSpPr>
          <p:nvPr>
            <p:ph type="sldImg"/>
          </p:nvPr>
        </p:nvSpPr>
        <p:spPr>
          <a:ln cap="flat"/>
        </p:spPr>
      </p:sp>
      <p:sp>
        <p:nvSpPr>
          <p:cNvPr id="15367" name="Rectangle 7"/>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2299722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94969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30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222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4748FBE-E936-461E-81FB-4708F637FB3B}" type="datetime1">
              <a:rPr lang="en-US" altLang="en-US"/>
              <a:pPr>
                <a:defRPr/>
              </a:pPr>
              <a:t>3/6/2024</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1C53C5-D8AB-467C-9DF3-5D82818B193B}" type="slidenum">
              <a:rPr lang="en-US" altLang="en-US"/>
              <a:pPr>
                <a:defRPr/>
              </a:pPr>
              <a:t>‹#›</a:t>
            </a:fld>
            <a:endParaRPr lang="en-US" altLang="en-US" dirty="0"/>
          </a:p>
        </p:txBody>
      </p:sp>
    </p:spTree>
    <p:extLst>
      <p:ext uri="{BB962C8B-B14F-4D97-AF65-F5344CB8AC3E}">
        <p14:creationId xmlns:p14="http://schemas.microsoft.com/office/powerpoint/2010/main" val="313068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198869E-9B30-40DF-B016-7BC0A49034D4}" type="datetime1">
              <a:rPr lang="en-US" altLang="en-US"/>
              <a:pPr>
                <a:defRPr/>
              </a:pPr>
              <a:t>3/6/2024</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8C7245-4A1C-442E-8C56-C30AA39CB16A}" type="slidenum">
              <a:rPr lang="en-US" altLang="en-US"/>
              <a:pPr>
                <a:defRPr/>
              </a:pPr>
              <a:t>‹#›</a:t>
            </a:fld>
            <a:endParaRPr lang="en-US" altLang="en-US" dirty="0"/>
          </a:p>
        </p:txBody>
      </p:sp>
    </p:spTree>
    <p:extLst>
      <p:ext uri="{BB962C8B-B14F-4D97-AF65-F5344CB8AC3E}">
        <p14:creationId xmlns:p14="http://schemas.microsoft.com/office/powerpoint/2010/main" val="3992244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A6B9BDA-F178-4740-8F76-143D19B29976}" type="datetime1">
              <a:rPr lang="en-US" altLang="en-US"/>
              <a:pPr>
                <a:defRPr/>
              </a:pPr>
              <a:t>3/6/2024</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CDF1D4-43EC-4B22-9AB3-D9052337751F}" type="slidenum">
              <a:rPr lang="en-US" altLang="en-US"/>
              <a:pPr>
                <a:defRPr/>
              </a:pPr>
              <a:t>‹#›</a:t>
            </a:fld>
            <a:endParaRPr lang="en-US" altLang="en-US" dirty="0"/>
          </a:p>
        </p:txBody>
      </p:sp>
    </p:spTree>
    <p:extLst>
      <p:ext uri="{BB962C8B-B14F-4D97-AF65-F5344CB8AC3E}">
        <p14:creationId xmlns:p14="http://schemas.microsoft.com/office/powerpoint/2010/main" val="365402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BC0C2A5-629F-4215-83F0-6970F8CCF0DC}" type="datetime1">
              <a:rPr lang="en-US" altLang="en-US"/>
              <a:pPr>
                <a:defRPr/>
              </a:pPr>
              <a:t>3/6/2024</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6A587AC-11E4-465C-A208-140C256C8027}" type="slidenum">
              <a:rPr lang="en-US" altLang="en-US"/>
              <a:pPr>
                <a:defRPr/>
              </a:pPr>
              <a:t>‹#›</a:t>
            </a:fld>
            <a:endParaRPr lang="en-US" altLang="en-US" dirty="0"/>
          </a:p>
        </p:txBody>
      </p:sp>
    </p:spTree>
    <p:extLst>
      <p:ext uri="{BB962C8B-B14F-4D97-AF65-F5344CB8AC3E}">
        <p14:creationId xmlns:p14="http://schemas.microsoft.com/office/powerpoint/2010/main" val="157794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FB0D5D8-5D63-41DD-88F2-CDB003243A2C}" type="datetime1">
              <a:rPr lang="en-US" altLang="en-US"/>
              <a:pPr>
                <a:defRPr/>
              </a:pPr>
              <a:t>3/6/2024</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F9114A7-BC1B-4B22-AA9E-6513E55046C3}" type="slidenum">
              <a:rPr lang="en-US" altLang="en-US"/>
              <a:pPr>
                <a:defRPr/>
              </a:pPr>
              <a:t>‹#›</a:t>
            </a:fld>
            <a:endParaRPr lang="en-US" altLang="en-US" dirty="0"/>
          </a:p>
        </p:txBody>
      </p:sp>
    </p:spTree>
    <p:extLst>
      <p:ext uri="{BB962C8B-B14F-4D97-AF65-F5344CB8AC3E}">
        <p14:creationId xmlns:p14="http://schemas.microsoft.com/office/powerpoint/2010/main" val="2264489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75528A8-EED2-4FD6-B37F-5AB78E2D4C54}" type="datetime1">
              <a:rPr lang="en-US" altLang="en-US"/>
              <a:pPr>
                <a:defRPr/>
              </a:pPr>
              <a:t>3/6/2024</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50C2AE8-C680-49E6-8188-EC3F8330BA3D}" type="slidenum">
              <a:rPr lang="en-US" altLang="en-US"/>
              <a:pPr>
                <a:defRPr/>
              </a:pPr>
              <a:t>‹#›</a:t>
            </a:fld>
            <a:endParaRPr lang="en-US" altLang="en-US" dirty="0"/>
          </a:p>
        </p:txBody>
      </p:sp>
    </p:spTree>
    <p:extLst>
      <p:ext uri="{BB962C8B-B14F-4D97-AF65-F5344CB8AC3E}">
        <p14:creationId xmlns:p14="http://schemas.microsoft.com/office/powerpoint/2010/main" val="1064767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952201E-07B3-497F-8B19-E6BF7BF166EC}" type="datetime1">
              <a:rPr lang="en-US" altLang="en-US"/>
              <a:pPr>
                <a:defRPr/>
              </a:pPr>
              <a:t>3/6/2024</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510F861-CD2A-4EE1-A0B8-16C5632FBD3C}" type="slidenum">
              <a:rPr lang="en-US" altLang="en-US"/>
              <a:pPr>
                <a:defRPr/>
              </a:pPr>
              <a:t>‹#›</a:t>
            </a:fld>
            <a:endParaRPr lang="en-US" altLang="en-US" dirty="0"/>
          </a:p>
        </p:txBody>
      </p:sp>
    </p:spTree>
    <p:extLst>
      <p:ext uri="{BB962C8B-B14F-4D97-AF65-F5344CB8AC3E}">
        <p14:creationId xmlns:p14="http://schemas.microsoft.com/office/powerpoint/2010/main" val="3147171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D2741B7-E76D-43E3-B802-1316BDE31F01}" type="datetime1">
              <a:rPr lang="en-US" altLang="en-US"/>
              <a:pPr>
                <a:defRPr/>
              </a:pPr>
              <a:t>3/6/2024</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3D6511B-72DD-4A9A-939C-4EF8D7480862}" type="slidenum">
              <a:rPr lang="en-US" altLang="en-US"/>
              <a:pPr>
                <a:defRPr/>
              </a:pPr>
              <a:t>‹#›</a:t>
            </a:fld>
            <a:endParaRPr lang="en-US" altLang="en-US" dirty="0"/>
          </a:p>
        </p:txBody>
      </p:sp>
    </p:spTree>
    <p:extLst>
      <p:ext uri="{BB962C8B-B14F-4D97-AF65-F5344CB8AC3E}">
        <p14:creationId xmlns:p14="http://schemas.microsoft.com/office/powerpoint/2010/main" val="329170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849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1EC8340-CB8F-41A2-ABBD-E0067DD69149}" type="datetime1">
              <a:rPr lang="en-US" altLang="en-US"/>
              <a:pPr>
                <a:defRPr/>
              </a:pPr>
              <a:t>3/6/2024</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810711-007B-43BB-9272-1C824234694D}" type="slidenum">
              <a:rPr lang="en-US" altLang="en-US"/>
              <a:pPr>
                <a:defRPr/>
              </a:pPr>
              <a:t>‹#›</a:t>
            </a:fld>
            <a:endParaRPr lang="en-US" altLang="en-US" dirty="0"/>
          </a:p>
        </p:txBody>
      </p:sp>
    </p:spTree>
    <p:extLst>
      <p:ext uri="{BB962C8B-B14F-4D97-AF65-F5344CB8AC3E}">
        <p14:creationId xmlns:p14="http://schemas.microsoft.com/office/powerpoint/2010/main" val="3454900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928ADD6-D844-4FA1-90FA-6D17EBAF2A8D}" type="datetime1">
              <a:rPr lang="en-US" altLang="en-US"/>
              <a:pPr>
                <a:defRPr/>
              </a:pPr>
              <a:t>3/6/2024</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1E87A5-C9FD-49E7-B7D3-1304AC8B764B}" type="slidenum">
              <a:rPr lang="en-US" altLang="en-US"/>
              <a:pPr>
                <a:defRPr/>
              </a:pPr>
              <a:t>‹#›</a:t>
            </a:fld>
            <a:endParaRPr lang="en-US" altLang="en-US" dirty="0"/>
          </a:p>
        </p:txBody>
      </p:sp>
    </p:spTree>
    <p:extLst>
      <p:ext uri="{BB962C8B-B14F-4D97-AF65-F5344CB8AC3E}">
        <p14:creationId xmlns:p14="http://schemas.microsoft.com/office/powerpoint/2010/main" val="2804227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3849FCA-D5F8-4106-9988-6442E44D7AF1}" type="datetime1">
              <a:rPr lang="en-US" altLang="en-US"/>
              <a:pPr>
                <a:defRPr/>
              </a:pPr>
              <a:t>3/6/2024</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20524E-3C44-4C49-9763-F01F24339A3D}" type="slidenum">
              <a:rPr lang="en-US" altLang="en-US"/>
              <a:pPr>
                <a:defRPr/>
              </a:pPr>
              <a:t>‹#›</a:t>
            </a:fld>
            <a:endParaRPr lang="en-US" altLang="en-US" dirty="0"/>
          </a:p>
        </p:txBody>
      </p:sp>
    </p:spTree>
    <p:extLst>
      <p:ext uri="{BB962C8B-B14F-4D97-AF65-F5344CB8AC3E}">
        <p14:creationId xmlns:p14="http://schemas.microsoft.com/office/powerpoint/2010/main" val="1499025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24098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84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8309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2949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58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95507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87726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5"/>
          <p:cNvSpPr>
            <a:spLocks noChangeArrowheads="1"/>
          </p:cNvSpPr>
          <p:nvPr userDrawn="1"/>
        </p:nvSpPr>
        <p:spPr bwMode="auto">
          <a:xfrm>
            <a:off x="0" y="6073775"/>
            <a:ext cx="9144000" cy="795338"/>
          </a:xfrm>
          <a:prstGeom prst="rect">
            <a:avLst/>
          </a:prstGeom>
          <a:solidFill>
            <a:srgbClr val="C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endParaRPr lang="en-US" altLang="en-US" dirty="0"/>
          </a:p>
        </p:txBody>
      </p:sp>
      <p:pic>
        <p:nvPicPr>
          <p:cNvPr id="1029" name="Picture 7" descr="NJIT_C_SD3_ko.eps"/>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60350" y="6149975"/>
            <a:ext cx="2438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2pPr>
      <a:lvl3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3pPr>
      <a:lvl4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4pPr>
      <a:lvl5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5pPr>
      <a:lvl6pPr marL="4572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6pPr>
      <a:lvl7pPr marL="9144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7pPr>
      <a:lvl8pPr marL="13716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8pPr>
      <a:lvl9pPr marL="18288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400">
          <a:solidFill>
            <a:schemeClr val="tx1"/>
          </a:solidFill>
          <a:latin typeface="+mn-lt"/>
          <a:ea typeface="+mn-ea"/>
          <a:cs typeface="+mn-cs"/>
        </a:defRPr>
      </a:lvl5pPr>
      <a:lvl6pPr marL="2514600" indent="-228600" algn="l" rtl="0" fontAlgn="base">
        <a:spcBef>
          <a:spcPct val="20000"/>
        </a:spcBef>
        <a:spcAft>
          <a:spcPct val="0"/>
        </a:spcAft>
        <a:buChar char="»"/>
        <a:defRPr sz="1400">
          <a:solidFill>
            <a:schemeClr val="tx1"/>
          </a:solidFill>
          <a:latin typeface="+mn-lt"/>
          <a:ea typeface="+mn-ea"/>
          <a:cs typeface="+mn-cs"/>
        </a:defRPr>
      </a:lvl6pPr>
      <a:lvl7pPr marL="2971800" indent="-228600" algn="l" rtl="0" fontAlgn="base">
        <a:spcBef>
          <a:spcPct val="20000"/>
        </a:spcBef>
        <a:spcAft>
          <a:spcPct val="0"/>
        </a:spcAft>
        <a:buChar char="»"/>
        <a:defRPr sz="1400">
          <a:solidFill>
            <a:schemeClr val="tx1"/>
          </a:solidFill>
          <a:latin typeface="+mn-lt"/>
          <a:ea typeface="+mn-ea"/>
          <a:cs typeface="+mn-cs"/>
        </a:defRPr>
      </a:lvl7pPr>
      <a:lvl8pPr marL="3429000" indent="-228600" algn="l" rtl="0" fontAlgn="base">
        <a:spcBef>
          <a:spcPct val="20000"/>
        </a:spcBef>
        <a:spcAft>
          <a:spcPct val="0"/>
        </a:spcAft>
        <a:buChar char="»"/>
        <a:defRPr sz="1400">
          <a:solidFill>
            <a:schemeClr val="tx1"/>
          </a:solidFill>
          <a:latin typeface="+mn-lt"/>
          <a:ea typeface="+mn-ea"/>
          <a:cs typeface="+mn-cs"/>
        </a:defRPr>
      </a:lvl8pPr>
      <a:lvl9pPr marL="3886200" indent="-228600" algn="l" rtl="0" fontAlgn="base">
        <a:spcBef>
          <a:spcPct val="20000"/>
        </a:spcBef>
        <a:spcAft>
          <a:spcPct val="0"/>
        </a:spcAft>
        <a:buChar char="»"/>
        <a:defRPr sz="14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FF63908F-A9C0-461A-9F89-7C07297ABF63}" type="datetime1">
              <a:rPr lang="en-US" altLang="en-US"/>
              <a:pPr>
                <a:defRPr/>
              </a:pPr>
              <a:t>3/6/2024</a:t>
            </a:fld>
            <a:endParaRPr lang="en-US" alt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5ADF3A5C-50CC-4896-8DF9-3B8B6D929340}"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tel:18004333243"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mailto:fafsa-group@njit.edu" TargetMode="External"/><Relationship Id="rId4" Type="http://schemas.openxmlformats.org/officeDocument/2006/relationships/hyperlink" Target="https://studentaid.gov/help-center/contact"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hesaa.org/Pages/NJAlternativeApplication.aspx"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njit.edu/financialaid/scholarship-universe-njit" TargetMode="External"/><Relationship Id="rId7" Type="http://schemas.openxmlformats.org/officeDocument/2006/relationships/hyperlink" Target="https://studentaid.gov/aid-estimator/"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studentaid.gov/h/understand-aid/how-aid-works" TargetMode="External"/><Relationship Id="rId5" Type="http://schemas.openxmlformats.org/officeDocument/2006/relationships/hyperlink" Target="https://studentaid.gov/h/apply-for-aid/fafsa" TargetMode="External"/><Relationship Id="rId4" Type="http://schemas.openxmlformats.org/officeDocument/2006/relationships/hyperlink" Target="http://njit.edu/experienc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fsapartners.ed.gov/fafsa-prototype/2425"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hyperlink" Target="https://www.facebook.com/FederalStudentAid/" TargetMode="External"/><Relationship Id="rId3" Type="http://schemas.openxmlformats.org/officeDocument/2006/relationships/image" Target="../media/image11.png"/><Relationship Id="rId7" Type="http://schemas.openxmlformats.org/officeDocument/2006/relationships/hyperlink" Target="https://www.instagram.com/federalstudentaid/"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twitter.com/FAFSA" TargetMode="External"/><Relationship Id="rId5" Type="http://schemas.openxmlformats.org/officeDocument/2006/relationships/hyperlink" Target="https://www.youtube.com/playlist?list=PLtr3wy4M_CJ2Hrd0UwCAWJOgOPu8l_ZLf" TargetMode="External"/><Relationship Id="rId4" Type="http://schemas.openxmlformats.org/officeDocument/2006/relationships/hyperlink" Target="https://www.njit.edu/financialaid/2024-2025-fafsa" TargetMode="External"/><Relationship Id="rId9" Type="http://schemas.openxmlformats.org/officeDocument/2006/relationships/hyperlink" Target="https://www.youtube.com/user/FederalStudentAid"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askalibrarian@njit.edu"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askalibrarian@njit.edu"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studentaid.gov/h/apply-for-aid/fafsa"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hesaa.org/Pages/StateDeadlinesNextAY.aspx"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Pitb_aIQBVc"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studentaid.gov/h/apply-for-aid/fafsa"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228600" y="6248400"/>
            <a:ext cx="1905000" cy="457200"/>
          </a:xfrm>
          <a:prstGeom prst="rect">
            <a:avLst/>
          </a:prstGeom>
          <a:noFill/>
          <a:ln w="12700">
            <a:noFill/>
            <a:miter lim="800000"/>
            <a:headEnd/>
            <a:tailEnd/>
          </a:ln>
          <a:effectLst/>
        </p:spPr>
        <p:txBody>
          <a:bodyPr wrap="none" anchor="ctr"/>
          <a:lstStyle/>
          <a:p>
            <a:pPr algn="ctr"/>
            <a:endParaRPr lang="en-US"/>
          </a:p>
        </p:txBody>
      </p:sp>
      <p:sp>
        <p:nvSpPr>
          <p:cNvPr id="4099" name="Rectangle 3"/>
          <p:cNvSpPr>
            <a:spLocks noChangeArrowheads="1"/>
          </p:cNvSpPr>
          <p:nvPr/>
        </p:nvSpPr>
        <p:spPr bwMode="auto">
          <a:xfrm>
            <a:off x="3733800" y="6248400"/>
            <a:ext cx="2895600" cy="457200"/>
          </a:xfrm>
          <a:prstGeom prst="rect">
            <a:avLst/>
          </a:prstGeom>
          <a:noFill/>
          <a:ln w="12700">
            <a:noFill/>
            <a:miter lim="800000"/>
            <a:headEnd/>
            <a:tailEnd/>
          </a:ln>
          <a:effectLst/>
        </p:spPr>
        <p:txBody>
          <a:bodyPr wrap="none" anchor="ctr"/>
          <a:lstStyle/>
          <a:p>
            <a:endParaRPr lang="en-US"/>
          </a:p>
        </p:txBody>
      </p:sp>
      <p:sp>
        <p:nvSpPr>
          <p:cNvPr id="4107" name="WordArt 11"/>
          <p:cNvSpPr>
            <a:spLocks noChangeArrowheads="1" noChangeShapeType="1" noTextEdit="1"/>
          </p:cNvSpPr>
          <p:nvPr/>
        </p:nvSpPr>
        <p:spPr bwMode="auto">
          <a:xfrm>
            <a:off x="0" y="0"/>
            <a:ext cx="9144000" cy="6858000"/>
          </a:xfrm>
          <a:prstGeom prst="rect">
            <a:avLst/>
          </a:prstGeom>
        </p:spPr>
        <p:txBody>
          <a:bodyPr wrap="none" fromWordArt="1">
            <a:prstTxWarp prst="textPlain">
              <a:avLst>
                <a:gd name="adj" fmla="val 50000"/>
              </a:avLst>
            </a:prstTxWarp>
          </a:bodyPr>
          <a:lstStyle/>
          <a:p>
            <a:pPr algn="ctr"/>
            <a:endParaRPr lang="en-US" sz="3600" kern="10">
              <a:ln w="19050">
                <a:solidFill>
                  <a:srgbClr val="99CCFF"/>
                </a:solidFill>
                <a:round/>
                <a:headEnd/>
                <a:tailEnd/>
              </a:ln>
              <a:solidFill>
                <a:srgbClr val="0066CC"/>
              </a:solidFill>
              <a:effectLst>
                <a:outerShdw dist="35921" dir="2700000" algn="ctr" rotWithShape="0">
                  <a:srgbClr val="990000"/>
                </a:outerShdw>
              </a:effectLst>
              <a:latin typeface="Impact"/>
            </a:endParaRPr>
          </a:p>
        </p:txBody>
      </p:sp>
      <p:sp>
        <p:nvSpPr>
          <p:cNvPr id="4108" name="WordArt 12"/>
          <p:cNvSpPr>
            <a:spLocks noChangeArrowheads="1" noChangeShapeType="1" noTextEdit="1"/>
          </p:cNvSpPr>
          <p:nvPr/>
        </p:nvSpPr>
        <p:spPr bwMode="auto">
          <a:xfrm>
            <a:off x="0" y="0"/>
            <a:ext cx="9144000" cy="6858000"/>
          </a:xfrm>
          <a:prstGeom prst="rect">
            <a:avLst/>
          </a:prstGeom>
        </p:spPr>
        <p:txBody>
          <a:bodyPr wrap="none" fromWordArt="1">
            <a:prstTxWarp prst="textPlain">
              <a:avLst>
                <a:gd name="adj" fmla="val 50000"/>
              </a:avLst>
            </a:prstTxWarp>
          </a:bodyPr>
          <a:lstStyle/>
          <a:p>
            <a:pPr algn="ctr"/>
            <a:endParaRPr lang="en-US" sz="3600"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endParaRPr>
          </a:p>
        </p:txBody>
      </p:sp>
      <p:sp>
        <p:nvSpPr>
          <p:cNvPr id="4117" name="Text Box 21"/>
          <p:cNvSpPr txBox="1">
            <a:spLocks noChangeArrowheads="1"/>
          </p:cNvSpPr>
          <p:nvPr/>
        </p:nvSpPr>
        <p:spPr bwMode="auto">
          <a:xfrm>
            <a:off x="142875" y="3290848"/>
            <a:ext cx="8686800" cy="1525033"/>
          </a:xfrm>
          <a:prstGeom prst="rect">
            <a:avLst/>
          </a:prstGeom>
          <a:solidFill>
            <a:schemeClr val="bg1"/>
          </a:solidFill>
          <a:ln w="12700">
            <a:noFill/>
            <a:miter lim="800000"/>
            <a:headEnd/>
            <a:tailEnd/>
          </a:ln>
          <a:effectLst/>
        </p:spPr>
        <p:txBody>
          <a:bodyPr wrap="square">
            <a:spAutoFit/>
          </a:bodyPr>
          <a:lstStyle/>
          <a:p>
            <a:pPr algn="ctr">
              <a:lnSpc>
                <a:spcPct val="95000"/>
              </a:lnSpc>
            </a:pPr>
            <a:r>
              <a:rPr lang="en-US" sz="7000" dirty="0">
                <a:effectLst>
                  <a:outerShdw blurRad="38100" dist="38100" dir="2700000" algn="tl">
                    <a:srgbClr val="000000">
                      <a:alpha val="43137"/>
                    </a:srgbClr>
                  </a:outerShdw>
                </a:effectLst>
                <a:latin typeface="Book Antiqua" panose="02040602050305030304" pitchFamily="18" charset="0"/>
                <a:cs typeface="Times New Roman" panose="02020603050405020304" pitchFamily="18" charset="0"/>
              </a:rPr>
              <a:t>2024-2025 FAFSA</a:t>
            </a:r>
            <a:endParaRPr lang="en-US" sz="6600" dirty="0">
              <a:effectLst>
                <a:outerShdw blurRad="38100" dist="38100" dir="2700000" algn="tl">
                  <a:srgbClr val="C0C0C0"/>
                </a:outerShdw>
              </a:effectLst>
              <a:latin typeface="Book Antiqua" panose="02040602050305030304" pitchFamily="18" charset="0"/>
              <a:cs typeface="Times New Roman" pitchFamily="18" charset="0"/>
            </a:endParaRPr>
          </a:p>
          <a:p>
            <a:pPr algn="ctr">
              <a:lnSpc>
                <a:spcPct val="95000"/>
              </a:lnSpc>
            </a:pPr>
            <a:r>
              <a:rPr lang="en-US" sz="2800"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What to Expect and How to Prepare</a:t>
            </a:r>
            <a:endParaRPr lang="en-US" i="1" dirty="0">
              <a:latin typeface="Times New Roman" panose="02020603050405020304" pitchFamily="18" charset="0"/>
              <a:cs typeface="Times New Roman" panose="02020603050405020304" pitchFamily="18" charset="0"/>
            </a:endParaRPr>
          </a:p>
        </p:txBody>
      </p:sp>
      <p:sp>
        <p:nvSpPr>
          <p:cNvPr id="9" name="Subtitle 2">
            <a:extLst>
              <a:ext uri="{FF2B5EF4-FFF2-40B4-BE49-F238E27FC236}">
                <a16:creationId xmlns:a16="http://schemas.microsoft.com/office/drawing/2014/main" id="{5FD72A8C-42D8-44A2-8D0B-9DA4036661E2}"/>
              </a:ext>
            </a:extLst>
          </p:cNvPr>
          <p:cNvSpPr txBox="1">
            <a:spLocks/>
          </p:cNvSpPr>
          <p:nvPr/>
        </p:nvSpPr>
        <p:spPr bwMode="auto">
          <a:xfrm>
            <a:off x="152400" y="3244838"/>
            <a:ext cx="8839200" cy="152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None/>
              <a:defRPr sz="2200">
                <a:solidFill>
                  <a:schemeClr val="tx1"/>
                </a:solidFill>
                <a:latin typeface="+mn-lt"/>
                <a:ea typeface="+mn-ea"/>
                <a:cs typeface="+mn-cs"/>
              </a:defRPr>
            </a:lvl1pPr>
            <a:lvl2pPr marL="457200" indent="0" algn="ctr" rtl="0" eaLnBrk="0" fontAlgn="base" hangingPunct="0">
              <a:spcBef>
                <a:spcPct val="20000"/>
              </a:spcBef>
              <a:spcAft>
                <a:spcPct val="0"/>
              </a:spcAft>
              <a:buNone/>
              <a:defRPr sz="2000">
                <a:solidFill>
                  <a:schemeClr val="tx1"/>
                </a:solidFill>
                <a:latin typeface="+mn-lt"/>
                <a:ea typeface="+mn-ea"/>
                <a:cs typeface="+mn-cs"/>
              </a:defRPr>
            </a:lvl2pPr>
            <a:lvl3pPr marL="914400" indent="0" algn="ctr" rtl="0" eaLnBrk="0" fontAlgn="base" hangingPunct="0">
              <a:spcBef>
                <a:spcPct val="20000"/>
              </a:spcBef>
              <a:spcAft>
                <a:spcPct val="0"/>
              </a:spcAft>
              <a:buNone/>
              <a:defRPr>
                <a:solidFill>
                  <a:schemeClr val="tx1"/>
                </a:solidFill>
                <a:latin typeface="+mn-lt"/>
                <a:ea typeface="+mn-ea"/>
                <a:cs typeface="+mn-cs"/>
              </a:defRPr>
            </a:lvl3pPr>
            <a:lvl4pPr marL="1371600" indent="0" algn="ctr" rtl="0" eaLnBrk="0" fontAlgn="base" hangingPunct="0">
              <a:spcBef>
                <a:spcPct val="20000"/>
              </a:spcBef>
              <a:spcAft>
                <a:spcPct val="0"/>
              </a:spcAft>
              <a:buNone/>
              <a:defRPr sz="1600">
                <a:solidFill>
                  <a:schemeClr val="tx1"/>
                </a:solidFill>
                <a:latin typeface="+mn-lt"/>
                <a:ea typeface="+mn-ea"/>
                <a:cs typeface="+mn-cs"/>
              </a:defRPr>
            </a:lvl4pPr>
            <a:lvl5pPr marL="1828800" indent="0" algn="ctr" rtl="0" eaLnBrk="0" fontAlgn="base" hangingPunct="0">
              <a:spcBef>
                <a:spcPct val="20000"/>
              </a:spcBef>
              <a:spcAft>
                <a:spcPct val="0"/>
              </a:spcAft>
              <a:buNone/>
              <a:defRPr sz="1400">
                <a:solidFill>
                  <a:schemeClr val="tx1"/>
                </a:solidFill>
                <a:latin typeface="+mn-lt"/>
                <a:ea typeface="+mn-ea"/>
                <a:cs typeface="+mn-cs"/>
              </a:defRPr>
            </a:lvl5pPr>
            <a:lvl6pPr marL="2286000" indent="0" algn="ctr" rtl="0" fontAlgn="base">
              <a:spcBef>
                <a:spcPct val="20000"/>
              </a:spcBef>
              <a:spcAft>
                <a:spcPct val="0"/>
              </a:spcAft>
              <a:buNone/>
              <a:defRPr sz="1400">
                <a:solidFill>
                  <a:schemeClr val="tx1"/>
                </a:solidFill>
                <a:latin typeface="+mn-lt"/>
                <a:ea typeface="+mn-ea"/>
                <a:cs typeface="+mn-cs"/>
              </a:defRPr>
            </a:lvl6pPr>
            <a:lvl7pPr marL="2743200" indent="0" algn="ctr" rtl="0" fontAlgn="base">
              <a:spcBef>
                <a:spcPct val="20000"/>
              </a:spcBef>
              <a:spcAft>
                <a:spcPct val="0"/>
              </a:spcAft>
              <a:buNone/>
              <a:defRPr sz="1400">
                <a:solidFill>
                  <a:schemeClr val="tx1"/>
                </a:solidFill>
                <a:latin typeface="+mn-lt"/>
                <a:ea typeface="+mn-ea"/>
                <a:cs typeface="+mn-cs"/>
              </a:defRPr>
            </a:lvl7pPr>
            <a:lvl8pPr marL="3200400" indent="0" algn="ctr" rtl="0" fontAlgn="base">
              <a:spcBef>
                <a:spcPct val="20000"/>
              </a:spcBef>
              <a:spcAft>
                <a:spcPct val="0"/>
              </a:spcAft>
              <a:buNone/>
              <a:defRPr sz="1400">
                <a:solidFill>
                  <a:schemeClr val="tx1"/>
                </a:solidFill>
                <a:latin typeface="+mn-lt"/>
                <a:ea typeface="+mn-ea"/>
                <a:cs typeface="+mn-cs"/>
              </a:defRPr>
            </a:lvl8pPr>
            <a:lvl9pPr marL="3657600" indent="0" algn="ctr" rtl="0" fontAlgn="base">
              <a:spcBef>
                <a:spcPct val="20000"/>
              </a:spcBef>
              <a:spcAft>
                <a:spcPct val="0"/>
              </a:spcAft>
              <a:buNone/>
              <a:defRPr sz="1400">
                <a:solidFill>
                  <a:schemeClr val="tx1"/>
                </a:solidFill>
                <a:latin typeface="+mn-lt"/>
                <a:ea typeface="+mn-ea"/>
                <a:cs typeface="+mn-cs"/>
              </a:defRPr>
            </a:lvl9pPr>
          </a:lstStyle>
          <a:p>
            <a:endParaRPr lang="en-US" kern="0" dirty="0">
              <a:solidFill>
                <a:srgbClr val="FFFFFF"/>
              </a:solidFill>
              <a:latin typeface="Book Antiqua" panose="02040602050305030304" pitchFamily="18" charset="0"/>
            </a:endParaRPr>
          </a:p>
        </p:txBody>
      </p:sp>
      <p:sp>
        <p:nvSpPr>
          <p:cNvPr id="2" name="Subtitle 1">
            <a:extLst>
              <a:ext uri="{FF2B5EF4-FFF2-40B4-BE49-F238E27FC236}">
                <a16:creationId xmlns:a16="http://schemas.microsoft.com/office/drawing/2014/main" id="{9A8CE97D-E379-4684-B065-62B7DC2E3450}"/>
              </a:ext>
            </a:extLst>
          </p:cNvPr>
          <p:cNvSpPr>
            <a:spLocks noGrp="1"/>
          </p:cNvSpPr>
          <p:nvPr>
            <p:ph type="subTitle" idx="1"/>
          </p:nvPr>
        </p:nvSpPr>
        <p:spPr>
          <a:xfrm>
            <a:off x="1366837" y="4981123"/>
            <a:ext cx="6400800" cy="806220"/>
          </a:xfrm>
        </p:spPr>
        <p:txBody>
          <a:bodyPr/>
          <a:lstStyle/>
          <a:p>
            <a:r>
              <a:rPr lang="en-US" b="1" dirty="0">
                <a:latin typeface="Book Antiqua" panose="02040602050305030304" pitchFamily="18" charset="0"/>
              </a:rPr>
              <a:t>Student Financial Aid Services</a:t>
            </a:r>
          </a:p>
        </p:txBody>
      </p:sp>
      <p:pic>
        <p:nvPicPr>
          <p:cNvPr id="4" name="Picture 3">
            <a:extLst>
              <a:ext uri="{FF2B5EF4-FFF2-40B4-BE49-F238E27FC236}">
                <a16:creationId xmlns:a16="http://schemas.microsoft.com/office/drawing/2014/main" id="{04D55D8E-CA7E-4434-9A5C-9B00494C3B0C}"/>
              </a:ext>
            </a:extLst>
          </p:cNvPr>
          <p:cNvPicPr>
            <a:picLocks noChangeAspect="1"/>
          </p:cNvPicPr>
          <p:nvPr/>
        </p:nvPicPr>
        <p:blipFill>
          <a:blip r:embed="rId3"/>
          <a:stretch>
            <a:fillRect/>
          </a:stretch>
        </p:blipFill>
        <p:spPr>
          <a:xfrm>
            <a:off x="-9525" y="-76007"/>
            <a:ext cx="9153525" cy="3155602"/>
          </a:xfrm>
          <a:prstGeom prst="rect">
            <a:avLst/>
          </a:prstGeom>
          <a:blipFill>
            <a:blip r:embed="rId4"/>
            <a:stretch>
              <a:fillRect/>
            </a:stretch>
          </a:blipFill>
        </p:spPr>
      </p:pic>
      <p:sp>
        <p:nvSpPr>
          <p:cNvPr id="13" name="TextBox 12">
            <a:extLst>
              <a:ext uri="{FF2B5EF4-FFF2-40B4-BE49-F238E27FC236}">
                <a16:creationId xmlns:a16="http://schemas.microsoft.com/office/drawing/2014/main" id="{381F0076-32B2-4DF7-8C1B-EA3C2AA2286D}"/>
              </a:ext>
            </a:extLst>
          </p:cNvPr>
          <p:cNvSpPr txBox="1"/>
          <p:nvPr/>
        </p:nvSpPr>
        <p:spPr>
          <a:xfrm>
            <a:off x="6705600" y="6551711"/>
            <a:ext cx="2438400" cy="30777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Student Financial Aid Services</a:t>
            </a:r>
          </a:p>
        </p:txBody>
      </p:sp>
    </p:spTree>
    <p:extLst>
      <p:ext uri="{BB962C8B-B14F-4D97-AF65-F5344CB8AC3E}">
        <p14:creationId xmlns:p14="http://schemas.microsoft.com/office/powerpoint/2010/main" val="366941242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2000"/>
                                  </p:stCondLst>
                                  <p:endCondLst>
                                    <p:cond evt="begin" delay="0">
                                      <p:tn val="5"/>
                                    </p:cond>
                                  </p:end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4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225550" y="6248400"/>
            <a:ext cx="1905000" cy="457200"/>
          </a:xfrm>
          <a:prstGeom prst="rect">
            <a:avLst/>
          </a:prstGeom>
          <a:noFill/>
          <a:ln w="12700">
            <a:noFill/>
            <a:miter lim="800000"/>
            <a:headEnd/>
            <a:tailEnd/>
          </a:ln>
          <a:effectLst/>
        </p:spPr>
        <p:txBody>
          <a:bodyPr wrap="none" anchor="ctr"/>
          <a:lstStyle/>
          <a:p>
            <a:endParaRPr lang="en-US"/>
          </a:p>
        </p:txBody>
      </p:sp>
      <p:sp>
        <p:nvSpPr>
          <p:cNvPr id="14339" name="Rectangle 3"/>
          <p:cNvSpPr>
            <a:spLocks noChangeArrowheads="1"/>
          </p:cNvSpPr>
          <p:nvPr/>
        </p:nvSpPr>
        <p:spPr bwMode="auto">
          <a:xfrm>
            <a:off x="3663950" y="6248400"/>
            <a:ext cx="2895600" cy="457200"/>
          </a:xfrm>
          <a:prstGeom prst="rect">
            <a:avLst/>
          </a:prstGeom>
          <a:noFill/>
          <a:ln w="12700">
            <a:noFill/>
            <a:miter lim="800000"/>
            <a:headEnd/>
            <a:tailEnd/>
          </a:ln>
          <a:effectLst/>
        </p:spPr>
        <p:txBody>
          <a:bodyPr wrap="none" anchor="ctr"/>
          <a:lstStyle/>
          <a:p>
            <a:endParaRPr lang="en-US"/>
          </a:p>
        </p:txBody>
      </p:sp>
      <p:sp>
        <p:nvSpPr>
          <p:cNvPr id="14340" name="Rectangle 4"/>
          <p:cNvSpPr>
            <a:spLocks noGrp="1" noChangeArrowheads="1"/>
          </p:cNvSpPr>
          <p:nvPr>
            <p:ph type="title"/>
          </p:nvPr>
        </p:nvSpPr>
        <p:spPr>
          <a:xfrm>
            <a:off x="457200" y="304800"/>
            <a:ext cx="8229600" cy="762000"/>
          </a:xfrm>
          <a:noFill/>
          <a:ln/>
        </p:spPr>
        <p:txBody>
          <a:bodyPr anchor="ctr">
            <a:noAutofit/>
          </a:bodyPr>
          <a:lstStyle/>
          <a:p>
            <a:pPr algn="ctr"/>
            <a:r>
              <a:rPr lang="en-US" sz="4000" b="1" dirty="0">
                <a:latin typeface="Times" panose="02020603050405020304" pitchFamily="18" charset="0"/>
                <a:cs typeface="Times" panose="02020603050405020304" pitchFamily="18" charset="0"/>
              </a:rPr>
              <a:t>Contributors</a:t>
            </a:r>
            <a:endParaRPr lang="en-US" sz="4000" b="1" i="1" dirty="0">
              <a:solidFill>
                <a:srgbClr val="FF0000"/>
              </a:solidFill>
              <a:latin typeface="Times" panose="02020603050405020304" pitchFamily="18" charset="0"/>
              <a:cs typeface="Times" panose="02020603050405020304" pitchFamily="18" charset="0"/>
            </a:endParaRPr>
          </a:p>
        </p:txBody>
      </p:sp>
      <p:sp>
        <p:nvSpPr>
          <p:cNvPr id="7" name="TextBox 6"/>
          <p:cNvSpPr txBox="1"/>
          <p:nvPr/>
        </p:nvSpPr>
        <p:spPr>
          <a:xfrm>
            <a:off x="6743701" y="6550223"/>
            <a:ext cx="2409824" cy="30777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Student Financial Aid Services</a:t>
            </a:r>
          </a:p>
        </p:txBody>
      </p:sp>
      <p:sp>
        <p:nvSpPr>
          <p:cNvPr id="10" name="Rectangle 5">
            <a:extLst>
              <a:ext uri="{FF2B5EF4-FFF2-40B4-BE49-F238E27FC236}">
                <a16:creationId xmlns:a16="http://schemas.microsoft.com/office/drawing/2014/main" id="{DD25D648-63DD-4626-9E37-742CA21E58A6}"/>
              </a:ext>
            </a:extLst>
          </p:cNvPr>
          <p:cNvSpPr txBox="1">
            <a:spLocks noChangeArrowheads="1"/>
          </p:cNvSpPr>
          <p:nvPr/>
        </p:nvSpPr>
        <p:spPr bwMode="auto">
          <a:xfrm>
            <a:off x="228600" y="1239701"/>
            <a:ext cx="4209892" cy="478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400">
                <a:solidFill>
                  <a:schemeClr val="tx1"/>
                </a:solidFill>
                <a:latin typeface="+mn-lt"/>
                <a:ea typeface="+mn-ea"/>
                <a:cs typeface="+mn-cs"/>
              </a:defRPr>
            </a:lvl5pPr>
            <a:lvl6pPr marL="2514600" indent="-228600" algn="l" rtl="0" fontAlgn="base">
              <a:spcBef>
                <a:spcPct val="20000"/>
              </a:spcBef>
              <a:spcAft>
                <a:spcPct val="0"/>
              </a:spcAft>
              <a:buChar char="»"/>
              <a:defRPr sz="1400">
                <a:solidFill>
                  <a:schemeClr val="tx1"/>
                </a:solidFill>
                <a:latin typeface="+mn-lt"/>
                <a:ea typeface="+mn-ea"/>
                <a:cs typeface="+mn-cs"/>
              </a:defRPr>
            </a:lvl6pPr>
            <a:lvl7pPr marL="2971800" indent="-228600" algn="l" rtl="0" fontAlgn="base">
              <a:spcBef>
                <a:spcPct val="20000"/>
              </a:spcBef>
              <a:spcAft>
                <a:spcPct val="0"/>
              </a:spcAft>
              <a:buChar char="»"/>
              <a:defRPr sz="1400">
                <a:solidFill>
                  <a:schemeClr val="tx1"/>
                </a:solidFill>
                <a:latin typeface="+mn-lt"/>
                <a:ea typeface="+mn-ea"/>
                <a:cs typeface="+mn-cs"/>
              </a:defRPr>
            </a:lvl7pPr>
            <a:lvl8pPr marL="3429000" indent="-228600" algn="l" rtl="0" fontAlgn="base">
              <a:spcBef>
                <a:spcPct val="20000"/>
              </a:spcBef>
              <a:spcAft>
                <a:spcPct val="0"/>
              </a:spcAft>
              <a:buChar char="»"/>
              <a:defRPr sz="1400">
                <a:solidFill>
                  <a:schemeClr val="tx1"/>
                </a:solidFill>
                <a:latin typeface="+mn-lt"/>
                <a:ea typeface="+mn-ea"/>
                <a:cs typeface="+mn-cs"/>
              </a:defRPr>
            </a:lvl8pPr>
            <a:lvl9pPr marL="3886200" indent="-228600" algn="l" rtl="0" fontAlgn="base">
              <a:spcBef>
                <a:spcPct val="20000"/>
              </a:spcBef>
              <a:spcAft>
                <a:spcPct val="0"/>
              </a:spcAft>
              <a:buChar char="»"/>
              <a:defRPr sz="1400">
                <a:solidFill>
                  <a:schemeClr val="tx1"/>
                </a:solidFill>
                <a:latin typeface="+mn-lt"/>
                <a:ea typeface="+mn-ea"/>
                <a:cs typeface="+mn-cs"/>
              </a:defRPr>
            </a:lvl9pPr>
          </a:lstStyle>
          <a:p>
            <a:endParaRPr lang="en-US" sz="1400" kern="0" dirty="0">
              <a:latin typeface="Book Antiqua" panose="02040602050305030304" pitchFamily="18" charset="0"/>
            </a:endParaRPr>
          </a:p>
          <a:p>
            <a:r>
              <a:rPr lang="en-US" sz="1800" dirty="0">
                <a:latin typeface="Book Antiqua" panose="02040602050305030304" pitchFamily="18" charset="0"/>
              </a:rPr>
              <a:t>Dependent students </a:t>
            </a:r>
            <a:r>
              <a:rPr lang="en-US" sz="1800" b="1" i="1" dirty="0">
                <a:latin typeface="Book Antiqua" panose="02040602050305030304" pitchFamily="18" charset="0"/>
              </a:rPr>
              <a:t>must</a:t>
            </a:r>
            <a:r>
              <a:rPr lang="en-US" sz="1800" dirty="0">
                <a:latin typeface="Book Antiqua" panose="02040602050305030304" pitchFamily="18" charset="0"/>
              </a:rPr>
              <a:t> invite their parent(s) to contribute to their form if the parent information is required</a:t>
            </a:r>
          </a:p>
          <a:p>
            <a:pPr lvl="1"/>
            <a:r>
              <a:rPr lang="en-US" sz="1800" dirty="0">
                <a:latin typeface="Book Antiqua" panose="02040602050305030304" pitchFamily="18" charset="0"/>
              </a:rPr>
              <a:t>Student will need the name, DOB, SSN, email of the contributor</a:t>
            </a:r>
          </a:p>
          <a:p>
            <a:pPr marL="457200" lvl="1" indent="0">
              <a:buNone/>
            </a:pPr>
            <a:endParaRPr lang="en-US" sz="1800" dirty="0">
              <a:latin typeface="Book Antiqua" panose="02040602050305030304" pitchFamily="18" charset="0"/>
            </a:endParaRPr>
          </a:p>
          <a:p>
            <a:r>
              <a:rPr lang="en-US" sz="1800" dirty="0">
                <a:latin typeface="Book Antiqua" panose="02040602050305030304" pitchFamily="18" charset="0"/>
              </a:rPr>
              <a:t>If the parents of a dependent student file separately, then </a:t>
            </a:r>
            <a:r>
              <a:rPr lang="en-US" sz="1800" b="1" i="1" dirty="0">
                <a:latin typeface="Book Antiqua" panose="02040602050305030304" pitchFamily="18" charset="0"/>
              </a:rPr>
              <a:t>both</a:t>
            </a:r>
            <a:r>
              <a:rPr lang="en-US" sz="1800" dirty="0">
                <a:latin typeface="Book Antiqua" panose="02040602050305030304" pitchFamily="18" charset="0"/>
              </a:rPr>
              <a:t> parents must be invited and provide their consent</a:t>
            </a:r>
          </a:p>
          <a:p>
            <a:pPr marL="0" indent="0">
              <a:buNone/>
            </a:pPr>
            <a:endParaRPr lang="en-US" sz="1800" dirty="0">
              <a:latin typeface="Book Antiqua" panose="02040602050305030304" pitchFamily="18" charset="0"/>
            </a:endParaRPr>
          </a:p>
          <a:p>
            <a:r>
              <a:rPr lang="en-US" sz="1800" dirty="0">
                <a:latin typeface="Book Antiqua" panose="02040602050305030304" pitchFamily="18" charset="0"/>
              </a:rPr>
              <a:t>Contributors have 45 days to respond to the invite</a:t>
            </a:r>
          </a:p>
          <a:p>
            <a:pPr lvl="1"/>
            <a:endParaRPr lang="en-US" sz="1600" kern="0" dirty="0">
              <a:latin typeface="Book Antiqua" panose="02040602050305030304" pitchFamily="18" charset="0"/>
            </a:endParaRPr>
          </a:p>
          <a:p>
            <a:pPr marL="280988" indent="-280988">
              <a:lnSpc>
                <a:spcPct val="95000"/>
              </a:lnSpc>
              <a:spcBef>
                <a:spcPct val="30000"/>
              </a:spcBef>
            </a:pPr>
            <a:endParaRPr lang="en-US" sz="3000" kern="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2E5F75A-1346-499D-969C-1A450A028BA4}"/>
              </a:ext>
            </a:extLst>
          </p:cNvPr>
          <p:cNvPicPr>
            <a:picLocks noChangeAspect="1"/>
          </p:cNvPicPr>
          <p:nvPr/>
        </p:nvPicPr>
        <p:blipFill>
          <a:blip r:embed="rId3"/>
          <a:stretch>
            <a:fillRect/>
          </a:stretch>
        </p:blipFill>
        <p:spPr>
          <a:xfrm>
            <a:off x="4615745" y="1066800"/>
            <a:ext cx="4528255" cy="4989250"/>
          </a:xfrm>
          <a:prstGeom prst="rect">
            <a:avLst/>
          </a:prstGeom>
        </p:spPr>
      </p:pic>
    </p:spTree>
    <p:extLst>
      <p:ext uri="{BB962C8B-B14F-4D97-AF65-F5344CB8AC3E}">
        <p14:creationId xmlns:p14="http://schemas.microsoft.com/office/powerpoint/2010/main" val="395792393"/>
      </p:ext>
    </p:extLst>
  </p:cSld>
  <p:clrMapOvr>
    <a:masterClrMapping/>
  </p:clrMapOvr>
  <p:transition spd="med">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225550" y="6248400"/>
            <a:ext cx="1905000" cy="457200"/>
          </a:xfrm>
          <a:prstGeom prst="rect">
            <a:avLst/>
          </a:prstGeom>
          <a:noFill/>
          <a:ln w="12700">
            <a:noFill/>
            <a:miter lim="800000"/>
            <a:headEnd/>
            <a:tailEnd/>
          </a:ln>
          <a:effectLst/>
        </p:spPr>
        <p:txBody>
          <a:bodyPr wrap="none" anchor="ctr"/>
          <a:lstStyle/>
          <a:p>
            <a:endParaRPr lang="en-US"/>
          </a:p>
        </p:txBody>
      </p:sp>
      <p:sp>
        <p:nvSpPr>
          <p:cNvPr id="14339" name="Rectangle 3"/>
          <p:cNvSpPr>
            <a:spLocks noChangeArrowheads="1"/>
          </p:cNvSpPr>
          <p:nvPr/>
        </p:nvSpPr>
        <p:spPr bwMode="auto">
          <a:xfrm>
            <a:off x="3663950" y="6248400"/>
            <a:ext cx="2895600" cy="457200"/>
          </a:xfrm>
          <a:prstGeom prst="rect">
            <a:avLst/>
          </a:prstGeom>
          <a:noFill/>
          <a:ln w="12700">
            <a:noFill/>
            <a:miter lim="800000"/>
            <a:headEnd/>
            <a:tailEnd/>
          </a:ln>
          <a:effectLst/>
        </p:spPr>
        <p:txBody>
          <a:bodyPr wrap="none" anchor="ctr"/>
          <a:lstStyle/>
          <a:p>
            <a:endParaRPr lang="en-US"/>
          </a:p>
        </p:txBody>
      </p:sp>
      <p:sp>
        <p:nvSpPr>
          <p:cNvPr id="14340" name="Rectangle 4"/>
          <p:cNvSpPr>
            <a:spLocks noGrp="1" noChangeArrowheads="1"/>
          </p:cNvSpPr>
          <p:nvPr>
            <p:ph type="title"/>
          </p:nvPr>
        </p:nvSpPr>
        <p:spPr>
          <a:xfrm>
            <a:off x="457200" y="304800"/>
            <a:ext cx="8229600" cy="762000"/>
          </a:xfrm>
          <a:noFill/>
          <a:ln/>
        </p:spPr>
        <p:txBody>
          <a:bodyPr anchor="ctr">
            <a:noAutofit/>
          </a:bodyPr>
          <a:lstStyle/>
          <a:p>
            <a:pPr algn="ctr"/>
            <a:r>
              <a:rPr lang="en-US" sz="4000" b="1" dirty="0">
                <a:latin typeface="Times" panose="02020603050405020304" pitchFamily="18" charset="0"/>
                <a:cs typeface="Times" panose="02020603050405020304" pitchFamily="18" charset="0"/>
              </a:rPr>
              <a:t>Consent &amp; IRS Data</a:t>
            </a:r>
            <a:endParaRPr lang="en-US" sz="4000" b="1" i="1" dirty="0">
              <a:solidFill>
                <a:srgbClr val="FF0000"/>
              </a:solidFill>
              <a:latin typeface="Times" panose="02020603050405020304" pitchFamily="18" charset="0"/>
              <a:cs typeface="Times" panose="02020603050405020304" pitchFamily="18" charset="0"/>
            </a:endParaRPr>
          </a:p>
        </p:txBody>
      </p:sp>
      <p:sp>
        <p:nvSpPr>
          <p:cNvPr id="14341" name="Rectangle 5"/>
          <p:cNvSpPr>
            <a:spLocks noGrp="1" noChangeArrowheads="1"/>
          </p:cNvSpPr>
          <p:nvPr>
            <p:ph idx="1"/>
          </p:nvPr>
        </p:nvSpPr>
        <p:spPr>
          <a:xfrm>
            <a:off x="304800" y="1192141"/>
            <a:ext cx="4209892" cy="4879132"/>
          </a:xfrm>
          <a:noFill/>
          <a:ln/>
        </p:spPr>
        <p:txBody>
          <a:bodyPr/>
          <a:lstStyle/>
          <a:p>
            <a:endParaRPr lang="en-US" sz="1400" dirty="0">
              <a:latin typeface="Book Antiqua" panose="02040602050305030304" pitchFamily="18" charset="0"/>
            </a:endParaRPr>
          </a:p>
          <a:p>
            <a:r>
              <a:rPr lang="en-US" sz="1600" dirty="0">
                <a:latin typeface="Book Antiqua" panose="02040602050305030304" pitchFamily="18" charset="0"/>
              </a:rPr>
              <a:t>Direct Data Exchange populates tax data from the IRS into the FAFSA </a:t>
            </a:r>
          </a:p>
          <a:p>
            <a:pPr lvl="1"/>
            <a:r>
              <a:rPr lang="en-US" sz="1600" dirty="0">
                <a:latin typeface="Book Antiqua" panose="02040602050305030304" pitchFamily="18" charset="0"/>
              </a:rPr>
              <a:t>Each contributor </a:t>
            </a:r>
            <a:r>
              <a:rPr lang="en-US" sz="1600" b="1" dirty="0">
                <a:latin typeface="Book Antiqua" panose="02040602050305030304" pitchFamily="18" charset="0"/>
              </a:rPr>
              <a:t>must</a:t>
            </a:r>
            <a:r>
              <a:rPr lang="en-US" sz="1600" dirty="0">
                <a:latin typeface="Book Antiqua" panose="02040602050305030304" pitchFamily="18" charset="0"/>
              </a:rPr>
              <a:t> provide </a:t>
            </a:r>
            <a:r>
              <a:rPr lang="en-US" sz="1600" b="1" dirty="0">
                <a:latin typeface="Book Antiqua" panose="02040602050305030304" pitchFamily="18" charset="0"/>
              </a:rPr>
              <a:t>consent</a:t>
            </a:r>
            <a:r>
              <a:rPr lang="en-US" sz="1600" dirty="0">
                <a:latin typeface="Book Antiqua" panose="02040602050305030304" pitchFamily="18" charset="0"/>
              </a:rPr>
              <a:t> for the U.S. Department of Education to retrieve and disclose federal tax information from the IRS for the student to be eligible for federal student aid.</a:t>
            </a:r>
          </a:p>
          <a:p>
            <a:pPr lvl="2"/>
            <a:r>
              <a:rPr lang="en-US" sz="1600" dirty="0">
                <a:latin typeface="Book Antiqua" panose="02040602050305030304" pitchFamily="18" charset="0"/>
              </a:rPr>
              <a:t>Parents who file taxes </a:t>
            </a:r>
            <a:r>
              <a:rPr lang="en-US" sz="1600" b="1" dirty="0">
                <a:latin typeface="Book Antiqua" panose="02040602050305030304" pitchFamily="18" charset="0"/>
              </a:rPr>
              <a:t>jointly</a:t>
            </a:r>
            <a:r>
              <a:rPr lang="en-US" sz="1600" dirty="0">
                <a:latin typeface="Book Antiqua" panose="02040602050305030304" pitchFamily="18" charset="0"/>
              </a:rPr>
              <a:t> only need </a:t>
            </a:r>
            <a:r>
              <a:rPr lang="en-US" sz="1600" b="1" dirty="0">
                <a:latin typeface="Book Antiqua" panose="02040602050305030304" pitchFamily="18" charset="0"/>
              </a:rPr>
              <a:t>one</a:t>
            </a:r>
            <a:r>
              <a:rPr lang="en-US" sz="1600" dirty="0">
                <a:latin typeface="Book Antiqua" panose="02040602050305030304" pitchFamily="18" charset="0"/>
              </a:rPr>
              <a:t> parent to provide consent</a:t>
            </a:r>
          </a:p>
          <a:p>
            <a:pPr lvl="2"/>
            <a:r>
              <a:rPr lang="en-US" sz="1600" dirty="0">
                <a:latin typeface="Book Antiqua" panose="02040602050305030304" pitchFamily="18" charset="0"/>
              </a:rPr>
              <a:t>Parents who file taxes </a:t>
            </a:r>
            <a:r>
              <a:rPr lang="en-US" sz="1600" b="1" dirty="0">
                <a:latin typeface="Book Antiqua" panose="02040602050305030304" pitchFamily="18" charset="0"/>
              </a:rPr>
              <a:t>separately</a:t>
            </a:r>
            <a:r>
              <a:rPr lang="en-US" sz="1600" dirty="0">
                <a:latin typeface="Book Antiqua" panose="02040602050305030304" pitchFamily="18" charset="0"/>
              </a:rPr>
              <a:t> need </a:t>
            </a:r>
            <a:r>
              <a:rPr lang="en-US" sz="1600" b="1" dirty="0">
                <a:latin typeface="Book Antiqua" panose="02040602050305030304" pitchFamily="18" charset="0"/>
              </a:rPr>
              <a:t>both</a:t>
            </a:r>
            <a:r>
              <a:rPr lang="en-US" sz="1600" dirty="0">
                <a:latin typeface="Book Antiqua" panose="02040602050305030304" pitchFamily="18" charset="0"/>
              </a:rPr>
              <a:t> parents to provide consent</a:t>
            </a:r>
          </a:p>
          <a:p>
            <a:pPr lvl="2"/>
            <a:r>
              <a:rPr lang="en-US" sz="1600" dirty="0">
                <a:latin typeface="Book Antiqua" panose="02040602050305030304" pitchFamily="18" charset="0"/>
              </a:rPr>
              <a:t>Students who are married and file separately will need their spouse to provide consent.</a:t>
            </a:r>
          </a:p>
          <a:p>
            <a:pPr lvl="1"/>
            <a:endParaRPr lang="en-US" sz="1500" dirty="0">
              <a:latin typeface="Book Antiqua" panose="02040602050305030304" pitchFamily="18" charset="0"/>
            </a:endParaRPr>
          </a:p>
          <a:p>
            <a:pPr marL="280988" indent="-280988">
              <a:lnSpc>
                <a:spcPct val="95000"/>
              </a:lnSpc>
              <a:spcBef>
                <a:spcPct val="30000"/>
              </a:spcBef>
            </a:pPr>
            <a:endParaRPr lang="en-US" sz="3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743701" y="6550223"/>
            <a:ext cx="2409824" cy="30777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Student Financial Aid Services</a:t>
            </a:r>
          </a:p>
        </p:txBody>
      </p:sp>
      <p:pic>
        <p:nvPicPr>
          <p:cNvPr id="3" name="Picture 2">
            <a:extLst>
              <a:ext uri="{FF2B5EF4-FFF2-40B4-BE49-F238E27FC236}">
                <a16:creationId xmlns:a16="http://schemas.microsoft.com/office/drawing/2014/main" id="{6D52953B-B3EA-4BA0-9372-FF8927E7DD0C}"/>
              </a:ext>
            </a:extLst>
          </p:cNvPr>
          <p:cNvPicPr>
            <a:picLocks noChangeAspect="1"/>
          </p:cNvPicPr>
          <p:nvPr/>
        </p:nvPicPr>
        <p:blipFill>
          <a:blip r:embed="rId3"/>
          <a:stretch>
            <a:fillRect/>
          </a:stretch>
        </p:blipFill>
        <p:spPr>
          <a:xfrm>
            <a:off x="4514692" y="1276479"/>
            <a:ext cx="4638833" cy="4794794"/>
          </a:xfrm>
          <a:prstGeom prst="rect">
            <a:avLst/>
          </a:prstGeom>
        </p:spPr>
      </p:pic>
    </p:spTree>
    <p:extLst>
      <p:ext uri="{BB962C8B-B14F-4D97-AF65-F5344CB8AC3E}">
        <p14:creationId xmlns:p14="http://schemas.microsoft.com/office/powerpoint/2010/main" val="3739744846"/>
      </p:ext>
    </p:extLst>
  </p:cSld>
  <p:clrMapOvr>
    <a:masterClrMapping/>
  </p:clrMapOvr>
  <p:transition spd="med">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225550" y="6248400"/>
            <a:ext cx="1905000" cy="457200"/>
          </a:xfrm>
          <a:prstGeom prst="rect">
            <a:avLst/>
          </a:prstGeom>
          <a:noFill/>
          <a:ln w="12700">
            <a:noFill/>
            <a:miter lim="800000"/>
            <a:headEnd/>
            <a:tailEnd/>
          </a:ln>
          <a:effectLst/>
        </p:spPr>
        <p:txBody>
          <a:bodyPr wrap="none" anchor="ctr"/>
          <a:lstStyle/>
          <a:p>
            <a:endParaRPr lang="en-US"/>
          </a:p>
        </p:txBody>
      </p:sp>
      <p:sp>
        <p:nvSpPr>
          <p:cNvPr id="14339" name="Rectangle 3"/>
          <p:cNvSpPr>
            <a:spLocks noChangeArrowheads="1"/>
          </p:cNvSpPr>
          <p:nvPr/>
        </p:nvSpPr>
        <p:spPr bwMode="auto">
          <a:xfrm>
            <a:off x="3663950" y="6248400"/>
            <a:ext cx="2895600" cy="457200"/>
          </a:xfrm>
          <a:prstGeom prst="rect">
            <a:avLst/>
          </a:prstGeom>
          <a:noFill/>
          <a:ln w="12700">
            <a:noFill/>
            <a:miter lim="800000"/>
            <a:headEnd/>
            <a:tailEnd/>
          </a:ln>
          <a:effectLst/>
        </p:spPr>
        <p:txBody>
          <a:bodyPr wrap="none" anchor="ctr"/>
          <a:lstStyle/>
          <a:p>
            <a:endParaRPr lang="en-US"/>
          </a:p>
        </p:txBody>
      </p:sp>
      <p:sp>
        <p:nvSpPr>
          <p:cNvPr id="14340" name="Rectangle 4"/>
          <p:cNvSpPr>
            <a:spLocks noGrp="1" noChangeArrowheads="1"/>
          </p:cNvSpPr>
          <p:nvPr>
            <p:ph type="title"/>
          </p:nvPr>
        </p:nvSpPr>
        <p:spPr>
          <a:xfrm>
            <a:off x="457200" y="304800"/>
            <a:ext cx="8229600" cy="762000"/>
          </a:xfrm>
          <a:noFill/>
          <a:ln/>
        </p:spPr>
        <p:txBody>
          <a:bodyPr anchor="ctr">
            <a:noAutofit/>
          </a:bodyPr>
          <a:lstStyle/>
          <a:p>
            <a:pPr algn="ctr"/>
            <a:r>
              <a:rPr lang="en-US" sz="4000" b="1" dirty="0">
                <a:latin typeface="Times" panose="02020603050405020304" pitchFamily="18" charset="0"/>
                <a:cs typeface="Times" panose="02020603050405020304" pitchFamily="18" charset="0"/>
              </a:rPr>
              <a:t>Refusal to Provide Consent</a:t>
            </a:r>
            <a:endParaRPr lang="en-US" sz="4000" b="1" i="1" dirty="0">
              <a:solidFill>
                <a:srgbClr val="FF0000"/>
              </a:solidFill>
              <a:latin typeface="Times" panose="02020603050405020304" pitchFamily="18" charset="0"/>
              <a:cs typeface="Times" panose="02020603050405020304" pitchFamily="18" charset="0"/>
            </a:endParaRPr>
          </a:p>
        </p:txBody>
      </p:sp>
      <p:sp>
        <p:nvSpPr>
          <p:cNvPr id="7" name="TextBox 6"/>
          <p:cNvSpPr txBox="1"/>
          <p:nvPr/>
        </p:nvSpPr>
        <p:spPr>
          <a:xfrm>
            <a:off x="6743701" y="6550223"/>
            <a:ext cx="2409824" cy="30777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Student Financial Aid Services</a:t>
            </a:r>
          </a:p>
        </p:txBody>
      </p:sp>
      <p:sp>
        <p:nvSpPr>
          <p:cNvPr id="10" name="Rectangle 5">
            <a:extLst>
              <a:ext uri="{FF2B5EF4-FFF2-40B4-BE49-F238E27FC236}">
                <a16:creationId xmlns:a16="http://schemas.microsoft.com/office/drawing/2014/main" id="{DD25D648-63DD-4626-9E37-742CA21E58A6}"/>
              </a:ext>
            </a:extLst>
          </p:cNvPr>
          <p:cNvSpPr txBox="1">
            <a:spLocks noChangeArrowheads="1"/>
          </p:cNvSpPr>
          <p:nvPr/>
        </p:nvSpPr>
        <p:spPr bwMode="auto">
          <a:xfrm>
            <a:off x="685800" y="4051224"/>
            <a:ext cx="8229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400">
                <a:solidFill>
                  <a:schemeClr val="tx1"/>
                </a:solidFill>
                <a:latin typeface="+mn-lt"/>
                <a:ea typeface="+mn-ea"/>
                <a:cs typeface="+mn-cs"/>
              </a:defRPr>
            </a:lvl5pPr>
            <a:lvl6pPr marL="2514600" indent="-228600" algn="l" rtl="0" fontAlgn="base">
              <a:spcBef>
                <a:spcPct val="20000"/>
              </a:spcBef>
              <a:spcAft>
                <a:spcPct val="0"/>
              </a:spcAft>
              <a:buChar char="»"/>
              <a:defRPr sz="1400">
                <a:solidFill>
                  <a:schemeClr val="tx1"/>
                </a:solidFill>
                <a:latin typeface="+mn-lt"/>
                <a:ea typeface="+mn-ea"/>
                <a:cs typeface="+mn-cs"/>
              </a:defRPr>
            </a:lvl6pPr>
            <a:lvl7pPr marL="2971800" indent="-228600" algn="l" rtl="0" fontAlgn="base">
              <a:spcBef>
                <a:spcPct val="20000"/>
              </a:spcBef>
              <a:spcAft>
                <a:spcPct val="0"/>
              </a:spcAft>
              <a:buChar char="»"/>
              <a:defRPr sz="1400">
                <a:solidFill>
                  <a:schemeClr val="tx1"/>
                </a:solidFill>
                <a:latin typeface="+mn-lt"/>
                <a:ea typeface="+mn-ea"/>
                <a:cs typeface="+mn-cs"/>
              </a:defRPr>
            </a:lvl7pPr>
            <a:lvl8pPr marL="3429000" indent="-228600" algn="l" rtl="0" fontAlgn="base">
              <a:spcBef>
                <a:spcPct val="20000"/>
              </a:spcBef>
              <a:spcAft>
                <a:spcPct val="0"/>
              </a:spcAft>
              <a:buChar char="»"/>
              <a:defRPr sz="1400">
                <a:solidFill>
                  <a:schemeClr val="tx1"/>
                </a:solidFill>
                <a:latin typeface="+mn-lt"/>
                <a:ea typeface="+mn-ea"/>
                <a:cs typeface="+mn-cs"/>
              </a:defRPr>
            </a:lvl8pPr>
            <a:lvl9pPr marL="3886200" indent="-228600" algn="l" rtl="0" fontAlgn="base">
              <a:spcBef>
                <a:spcPct val="20000"/>
              </a:spcBef>
              <a:spcAft>
                <a:spcPct val="0"/>
              </a:spcAft>
              <a:buChar char="»"/>
              <a:defRPr sz="1400">
                <a:solidFill>
                  <a:schemeClr val="tx1"/>
                </a:solidFill>
                <a:latin typeface="+mn-lt"/>
                <a:ea typeface="+mn-ea"/>
                <a:cs typeface="+mn-cs"/>
              </a:defRPr>
            </a:lvl9pPr>
          </a:lstStyle>
          <a:p>
            <a:endParaRPr lang="en-US" sz="1400" kern="0" dirty="0">
              <a:latin typeface="Book Antiqua" panose="02040602050305030304" pitchFamily="18" charset="0"/>
            </a:endParaRPr>
          </a:p>
          <a:p>
            <a:r>
              <a:rPr lang="en-US" sz="1600" kern="0" dirty="0">
                <a:latin typeface="Book Antiqua" panose="02040602050305030304" pitchFamily="18" charset="0"/>
              </a:rPr>
              <a:t>Contributors are required to provide consent – refusal results in the student being deemed </a:t>
            </a:r>
            <a:r>
              <a:rPr lang="en-US" sz="1600" b="1" kern="0" dirty="0">
                <a:latin typeface="Book Antiqua" panose="02040602050305030304" pitchFamily="18" charset="0"/>
              </a:rPr>
              <a:t>ineligible</a:t>
            </a:r>
            <a:r>
              <a:rPr lang="en-US" sz="1600" kern="0" dirty="0">
                <a:latin typeface="Book Antiqua" panose="02040602050305030304" pitchFamily="18" charset="0"/>
              </a:rPr>
              <a:t> for federal and/or state financial aid </a:t>
            </a:r>
          </a:p>
          <a:p>
            <a:pPr marL="0" indent="0">
              <a:buNone/>
            </a:pPr>
            <a:endParaRPr lang="en-US" sz="1600" kern="0" dirty="0">
              <a:latin typeface="Book Antiqua" panose="02040602050305030304" pitchFamily="18" charset="0"/>
            </a:endParaRPr>
          </a:p>
          <a:p>
            <a:r>
              <a:rPr lang="en-US" sz="1600" kern="0" dirty="0">
                <a:latin typeface="Book Antiqua" panose="02040602050305030304" pitchFamily="18" charset="0"/>
              </a:rPr>
              <a:t>Manual entry is only permitted when tax status conflicts with marital status</a:t>
            </a:r>
          </a:p>
          <a:p>
            <a:pPr marL="0" indent="0">
              <a:lnSpc>
                <a:spcPct val="95000"/>
              </a:lnSpc>
              <a:spcBef>
                <a:spcPct val="30000"/>
              </a:spcBef>
              <a:buNone/>
            </a:pPr>
            <a:endParaRPr lang="en-US" sz="3000" kern="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459D292B-6F34-4EFE-8CDD-A10E58FD166C}"/>
              </a:ext>
            </a:extLst>
          </p:cNvPr>
          <p:cNvPicPr>
            <a:picLocks noChangeAspect="1"/>
          </p:cNvPicPr>
          <p:nvPr/>
        </p:nvPicPr>
        <p:blipFill>
          <a:blip r:embed="rId3"/>
          <a:stretch>
            <a:fillRect/>
          </a:stretch>
        </p:blipFill>
        <p:spPr>
          <a:xfrm>
            <a:off x="1144964" y="1196929"/>
            <a:ext cx="6854072" cy="2787742"/>
          </a:xfrm>
          <a:prstGeom prst="rect">
            <a:avLst/>
          </a:prstGeom>
          <a:ln>
            <a:solidFill>
              <a:srgbClr val="00B050"/>
            </a:solidFill>
          </a:ln>
        </p:spPr>
      </p:pic>
    </p:spTree>
    <p:extLst>
      <p:ext uri="{BB962C8B-B14F-4D97-AF65-F5344CB8AC3E}">
        <p14:creationId xmlns:p14="http://schemas.microsoft.com/office/powerpoint/2010/main" val="900446734"/>
      </p:ext>
    </p:extLst>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3663950" y="6248400"/>
            <a:ext cx="2895600" cy="457200"/>
          </a:xfrm>
          <a:prstGeom prst="rect">
            <a:avLst/>
          </a:prstGeom>
          <a:noFill/>
          <a:ln w="12700">
            <a:noFill/>
            <a:miter lim="800000"/>
            <a:headEnd/>
            <a:tailEnd/>
          </a:ln>
          <a:effectLst/>
        </p:spPr>
        <p:txBody>
          <a:bodyPr wrap="none" anchor="ctr"/>
          <a:lstStyle/>
          <a:p>
            <a:endParaRPr lang="en-US"/>
          </a:p>
        </p:txBody>
      </p:sp>
      <p:sp>
        <p:nvSpPr>
          <p:cNvPr id="6148" name="Rectangle 4"/>
          <p:cNvSpPr>
            <a:spLocks noGrp="1" noChangeArrowheads="1"/>
          </p:cNvSpPr>
          <p:nvPr>
            <p:ph type="title"/>
          </p:nvPr>
        </p:nvSpPr>
        <p:spPr>
          <a:xfrm>
            <a:off x="304800" y="304800"/>
            <a:ext cx="8686800" cy="1143000"/>
          </a:xfrm>
          <a:noFill/>
          <a:ln/>
        </p:spPr>
        <p:txBody>
          <a:bodyPr anchor="ctr">
            <a:normAutofit/>
          </a:bodyPr>
          <a:lstStyle/>
          <a:p>
            <a:pPr algn="ctr"/>
            <a:r>
              <a:rPr lang="en-US" sz="4000" b="1" dirty="0">
                <a:solidFill>
                  <a:schemeClr val="tx1"/>
                </a:solidFill>
                <a:latin typeface="Times" panose="02020603050405020304" pitchFamily="18" charset="0"/>
                <a:cs typeface="Times" panose="02020603050405020304" pitchFamily="18" charset="0"/>
              </a:rPr>
              <a:t>Technical Issues</a:t>
            </a:r>
          </a:p>
        </p:txBody>
      </p:sp>
      <p:sp>
        <p:nvSpPr>
          <p:cNvPr id="6149" name="Rectangle 5"/>
          <p:cNvSpPr>
            <a:spLocks noGrp="1" noChangeArrowheads="1"/>
          </p:cNvSpPr>
          <p:nvPr>
            <p:ph idx="1"/>
          </p:nvPr>
        </p:nvSpPr>
        <p:spPr>
          <a:xfrm>
            <a:off x="762000" y="1625799"/>
            <a:ext cx="7620000" cy="4114800"/>
          </a:xfrm>
          <a:noFill/>
          <a:ln/>
        </p:spPr>
        <p:txBody>
          <a:bodyPr>
            <a:normAutofit/>
          </a:bodyPr>
          <a:lstStyle/>
          <a:p>
            <a:pPr>
              <a:spcBef>
                <a:spcPct val="100000"/>
              </a:spcBef>
            </a:pPr>
            <a:r>
              <a:rPr lang="en-US" sz="2400" dirty="0">
                <a:latin typeface="Book Antiqua" panose="02040602050305030304" pitchFamily="18" charset="0"/>
              </a:rPr>
              <a:t>If you are experiencing technical issues, contact Federal Student Aid at </a:t>
            </a:r>
            <a:r>
              <a:rPr lang="en-US" sz="2000" b="1" dirty="0">
                <a:latin typeface="Book Antiqua" panose="02040602050305030304" pitchFamily="18" charset="0"/>
                <a:hlinkClick r:id="rId3"/>
              </a:rPr>
              <a:t>1-800-433-3243</a:t>
            </a:r>
            <a:endParaRPr lang="en-US" sz="2000" b="1" dirty="0">
              <a:latin typeface="Book Antiqua" panose="02040602050305030304" pitchFamily="18" charset="0"/>
            </a:endParaRPr>
          </a:p>
          <a:p>
            <a:pPr>
              <a:spcBef>
                <a:spcPct val="100000"/>
              </a:spcBef>
            </a:pPr>
            <a:r>
              <a:rPr lang="en-US" sz="2400" dirty="0">
                <a:latin typeface="Book Antiqua" panose="02040602050305030304" pitchFamily="18" charset="0"/>
              </a:rPr>
              <a:t>You can also email and chat with FSA staff </a:t>
            </a:r>
            <a:r>
              <a:rPr lang="en-US" sz="2000" dirty="0">
                <a:latin typeface="Book Antiqua" panose="02040602050305030304" pitchFamily="18" charset="0"/>
                <a:hlinkClick r:id="rId4"/>
              </a:rPr>
              <a:t>https://studentaid.gov/help-center/contact</a:t>
            </a:r>
            <a:r>
              <a:rPr lang="en-US" sz="2000" dirty="0">
                <a:latin typeface="Book Antiqua" panose="02040602050305030304" pitchFamily="18" charset="0"/>
              </a:rPr>
              <a:t> </a:t>
            </a:r>
          </a:p>
          <a:p>
            <a:pPr>
              <a:spcBef>
                <a:spcPct val="100000"/>
              </a:spcBef>
            </a:pPr>
            <a:r>
              <a:rPr lang="en-US" sz="2400" dirty="0">
                <a:latin typeface="Book Antiqua" panose="02040602050305030304" pitchFamily="18" charset="0"/>
              </a:rPr>
              <a:t>Email NJIT Student Financial Aid Services with technical issues (</a:t>
            </a:r>
            <a:r>
              <a:rPr lang="en-US" dirty="0">
                <a:latin typeface="Book Antiqua" panose="02040602050305030304" pitchFamily="18" charset="0"/>
                <a:hlinkClick r:id="rId5"/>
              </a:rPr>
              <a:t>fafsa-group@njit.edu</a:t>
            </a:r>
            <a:r>
              <a:rPr lang="en-US" sz="2400" dirty="0">
                <a:latin typeface="Book Antiqua" panose="02040602050305030304" pitchFamily="18" charset="0"/>
              </a:rPr>
              <a:t>) with the subject line: 2024-2025 FAFSA Filing</a:t>
            </a:r>
            <a:endParaRPr lang="en-US" sz="2800" dirty="0">
              <a:latin typeface="Book Antiqua" panose="02040602050305030304" pitchFamily="18" charset="0"/>
            </a:endParaRPr>
          </a:p>
          <a:p>
            <a:pPr marL="0" indent="0">
              <a:spcBef>
                <a:spcPct val="100000"/>
              </a:spcBef>
              <a:buNone/>
            </a:pPr>
            <a:endParaRPr lang="en-US" sz="3000" dirty="0">
              <a:latin typeface="Times" panose="02020603050405020304" pitchFamily="18" charset="0"/>
              <a:cs typeface="Times" panose="02020603050405020304" pitchFamily="18" charset="0"/>
            </a:endParaRPr>
          </a:p>
        </p:txBody>
      </p:sp>
      <p:sp>
        <p:nvSpPr>
          <p:cNvPr id="6" name="TextBox 5"/>
          <p:cNvSpPr txBox="1"/>
          <p:nvPr/>
        </p:nvSpPr>
        <p:spPr>
          <a:xfrm>
            <a:off x="6743701" y="6578203"/>
            <a:ext cx="2409824" cy="27979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Student Financial Aid Services</a:t>
            </a:r>
          </a:p>
        </p:txBody>
      </p:sp>
    </p:spTree>
    <p:extLst>
      <p:ext uri="{BB962C8B-B14F-4D97-AF65-F5344CB8AC3E}">
        <p14:creationId xmlns:p14="http://schemas.microsoft.com/office/powerpoint/2010/main" val="2479081566"/>
      </p:ext>
    </p:extLst>
  </p:cSld>
  <p:clrMapOvr>
    <a:masterClrMapping/>
  </p:clrMapOvr>
  <p:transition spd="med">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3663950" y="6248400"/>
            <a:ext cx="2895600" cy="457200"/>
          </a:xfrm>
          <a:prstGeom prst="rect">
            <a:avLst/>
          </a:prstGeom>
          <a:noFill/>
          <a:ln w="12700">
            <a:noFill/>
            <a:miter lim="800000"/>
            <a:headEnd/>
            <a:tailEnd/>
          </a:ln>
          <a:effectLst/>
        </p:spPr>
        <p:txBody>
          <a:bodyPr wrap="none" anchor="ctr"/>
          <a:lstStyle/>
          <a:p>
            <a:endParaRPr lang="en-US"/>
          </a:p>
        </p:txBody>
      </p:sp>
      <p:sp>
        <p:nvSpPr>
          <p:cNvPr id="6148" name="Rectangle 4"/>
          <p:cNvSpPr>
            <a:spLocks noGrp="1" noChangeArrowheads="1"/>
          </p:cNvSpPr>
          <p:nvPr>
            <p:ph type="title"/>
          </p:nvPr>
        </p:nvSpPr>
        <p:spPr>
          <a:xfrm>
            <a:off x="304800" y="304800"/>
            <a:ext cx="8686800" cy="1143000"/>
          </a:xfrm>
          <a:noFill/>
          <a:ln/>
        </p:spPr>
        <p:txBody>
          <a:bodyPr anchor="ctr">
            <a:normAutofit/>
          </a:bodyPr>
          <a:lstStyle/>
          <a:p>
            <a:pPr algn="ctr"/>
            <a:r>
              <a:rPr lang="en-US" sz="4000" b="1" dirty="0">
                <a:solidFill>
                  <a:schemeClr val="tx1"/>
                </a:solidFill>
                <a:latin typeface="Times" panose="02020603050405020304" pitchFamily="18" charset="0"/>
                <a:cs typeface="Times" panose="02020603050405020304" pitchFamily="18" charset="0"/>
              </a:rPr>
              <a:t>Next Steps</a:t>
            </a:r>
          </a:p>
        </p:txBody>
      </p:sp>
      <p:sp>
        <p:nvSpPr>
          <p:cNvPr id="6149" name="Rectangle 5"/>
          <p:cNvSpPr>
            <a:spLocks noGrp="1" noChangeArrowheads="1"/>
          </p:cNvSpPr>
          <p:nvPr>
            <p:ph idx="1"/>
          </p:nvPr>
        </p:nvSpPr>
        <p:spPr>
          <a:xfrm>
            <a:off x="762000" y="1625799"/>
            <a:ext cx="7620000" cy="4114800"/>
          </a:xfrm>
          <a:noFill/>
          <a:ln/>
        </p:spPr>
        <p:txBody>
          <a:bodyPr>
            <a:normAutofit fontScale="92500" lnSpcReduction="10000"/>
          </a:bodyPr>
          <a:lstStyle/>
          <a:p>
            <a:pPr>
              <a:lnSpc>
                <a:spcPct val="120000"/>
              </a:lnSpc>
              <a:spcBef>
                <a:spcPts val="0"/>
              </a:spcBef>
            </a:pPr>
            <a:r>
              <a:rPr lang="en-US" dirty="0">
                <a:latin typeface="Book Antiqua" panose="02040602050305030304" pitchFamily="18" charset="0"/>
              </a:rPr>
              <a:t>Universities and colleges expect to start receiving student’s FAFSAs in </a:t>
            </a:r>
            <a:r>
              <a:rPr lang="en-US" b="1" dirty="0">
                <a:latin typeface="Book Antiqua" panose="02040602050305030304" pitchFamily="18" charset="0"/>
              </a:rPr>
              <a:t>mid-March</a:t>
            </a:r>
          </a:p>
          <a:p>
            <a:pPr>
              <a:lnSpc>
                <a:spcPct val="120000"/>
              </a:lnSpc>
              <a:spcBef>
                <a:spcPts val="0"/>
              </a:spcBef>
            </a:pPr>
            <a:endParaRPr lang="en-US" b="1" dirty="0">
              <a:latin typeface="Book Antiqua" panose="02040602050305030304" pitchFamily="18" charset="0"/>
            </a:endParaRPr>
          </a:p>
          <a:p>
            <a:pPr>
              <a:lnSpc>
                <a:spcPct val="120000"/>
              </a:lnSpc>
              <a:spcBef>
                <a:spcPts val="0"/>
              </a:spcBef>
            </a:pPr>
            <a:r>
              <a:rPr lang="en-US" dirty="0">
                <a:latin typeface="Book Antiqua" panose="02040602050305030304" pitchFamily="18" charset="0"/>
              </a:rPr>
              <a:t>After FAFSAs are received, Student Financial Aid Services will start notifying students about their aid eligibility in </a:t>
            </a:r>
            <a:r>
              <a:rPr lang="en-US" b="1" dirty="0">
                <a:latin typeface="Book Antiqua" panose="02040602050305030304" pitchFamily="18" charset="0"/>
              </a:rPr>
              <a:t>early April</a:t>
            </a:r>
          </a:p>
          <a:p>
            <a:pPr>
              <a:lnSpc>
                <a:spcPct val="120000"/>
              </a:lnSpc>
              <a:spcBef>
                <a:spcPts val="0"/>
              </a:spcBef>
            </a:pPr>
            <a:endParaRPr lang="en-US" b="1" dirty="0">
              <a:latin typeface="Book Antiqua" panose="02040602050305030304" pitchFamily="18" charset="0"/>
            </a:endParaRPr>
          </a:p>
          <a:p>
            <a:pPr>
              <a:lnSpc>
                <a:spcPct val="120000"/>
              </a:lnSpc>
              <a:spcBef>
                <a:spcPts val="0"/>
              </a:spcBef>
            </a:pPr>
            <a:r>
              <a:rPr lang="en-US" dirty="0">
                <a:latin typeface="Book Antiqua" panose="02040602050305030304" pitchFamily="18" charset="0"/>
              </a:rPr>
              <a:t>In the meantime, students can fill out a form and receive an Estimated Financial Aid Eligibility Summary</a:t>
            </a:r>
          </a:p>
          <a:p>
            <a:pPr>
              <a:lnSpc>
                <a:spcPct val="120000"/>
              </a:lnSpc>
              <a:spcBef>
                <a:spcPts val="0"/>
              </a:spcBef>
            </a:pPr>
            <a:endParaRPr lang="en-US" b="1" dirty="0">
              <a:latin typeface="Book Antiqua" panose="02040602050305030304" pitchFamily="18" charset="0"/>
            </a:endParaRPr>
          </a:p>
          <a:p>
            <a:pPr algn="l">
              <a:lnSpc>
                <a:spcPct val="120000"/>
              </a:lnSpc>
              <a:spcBef>
                <a:spcPts val="0"/>
              </a:spcBef>
              <a:buFont typeface="Arial" panose="020B0604020202020204" pitchFamily="34" charset="0"/>
              <a:buChar char="•"/>
            </a:pPr>
            <a:r>
              <a:rPr lang="en-US" dirty="0">
                <a:latin typeface="Book Antiqua" panose="02040602050305030304" pitchFamily="18" charset="0"/>
              </a:rPr>
              <a:t>Monitor your personal and NJIT emails to receive communication about the form, your financial aid eligibility, and your aid offers</a:t>
            </a:r>
          </a:p>
          <a:p>
            <a:pPr marL="0" indent="0">
              <a:spcBef>
                <a:spcPct val="100000"/>
              </a:spcBef>
              <a:buNone/>
            </a:pPr>
            <a:endParaRPr lang="en-US" sz="3000" dirty="0">
              <a:latin typeface="Times" panose="02020603050405020304" pitchFamily="18" charset="0"/>
              <a:cs typeface="Times" panose="02020603050405020304" pitchFamily="18" charset="0"/>
            </a:endParaRPr>
          </a:p>
        </p:txBody>
      </p:sp>
      <p:sp>
        <p:nvSpPr>
          <p:cNvPr id="6" name="TextBox 5"/>
          <p:cNvSpPr txBox="1"/>
          <p:nvPr/>
        </p:nvSpPr>
        <p:spPr>
          <a:xfrm>
            <a:off x="6743701" y="6578203"/>
            <a:ext cx="2409824" cy="27979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Student Financial Aid Services</a:t>
            </a:r>
          </a:p>
        </p:txBody>
      </p:sp>
    </p:spTree>
    <p:extLst>
      <p:ext uri="{BB962C8B-B14F-4D97-AF65-F5344CB8AC3E}">
        <p14:creationId xmlns:p14="http://schemas.microsoft.com/office/powerpoint/2010/main" val="3737188651"/>
      </p:ext>
    </p:extLst>
  </p:cSld>
  <p:clrMapOvr>
    <a:masterClrMapping/>
  </p:clrMapOvr>
  <p:transition spd="med">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3663950" y="6248400"/>
            <a:ext cx="2895600" cy="457200"/>
          </a:xfrm>
          <a:prstGeom prst="rect">
            <a:avLst/>
          </a:prstGeom>
          <a:noFill/>
          <a:ln w="12700">
            <a:noFill/>
            <a:miter lim="800000"/>
            <a:headEnd/>
            <a:tailEnd/>
          </a:ln>
          <a:effectLst/>
        </p:spPr>
        <p:txBody>
          <a:bodyPr wrap="none" anchor="ctr"/>
          <a:lstStyle/>
          <a:p>
            <a:endParaRPr lang="en-US"/>
          </a:p>
        </p:txBody>
      </p:sp>
      <p:sp>
        <p:nvSpPr>
          <p:cNvPr id="6148" name="Rectangle 4"/>
          <p:cNvSpPr>
            <a:spLocks noGrp="1" noChangeArrowheads="1"/>
          </p:cNvSpPr>
          <p:nvPr>
            <p:ph type="title"/>
          </p:nvPr>
        </p:nvSpPr>
        <p:spPr>
          <a:xfrm>
            <a:off x="304800" y="304800"/>
            <a:ext cx="8686800" cy="1143000"/>
          </a:xfrm>
          <a:noFill/>
          <a:ln/>
        </p:spPr>
        <p:txBody>
          <a:bodyPr anchor="ctr">
            <a:normAutofit/>
          </a:bodyPr>
          <a:lstStyle/>
          <a:p>
            <a:pPr algn="ctr"/>
            <a:r>
              <a:rPr lang="en-US" sz="4000" b="1" dirty="0">
                <a:solidFill>
                  <a:schemeClr val="tx1"/>
                </a:solidFill>
                <a:latin typeface="Times" panose="02020603050405020304" pitchFamily="18" charset="0"/>
                <a:cs typeface="Times" panose="02020603050405020304" pitchFamily="18" charset="0"/>
              </a:rPr>
              <a:t>Non-Federal Assistance</a:t>
            </a:r>
          </a:p>
        </p:txBody>
      </p:sp>
      <p:sp>
        <p:nvSpPr>
          <p:cNvPr id="6" name="TextBox 5"/>
          <p:cNvSpPr txBox="1"/>
          <p:nvPr/>
        </p:nvSpPr>
        <p:spPr>
          <a:xfrm>
            <a:off x="6743701" y="6578203"/>
            <a:ext cx="2409824" cy="27979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Student Financial Aid Services</a:t>
            </a:r>
          </a:p>
        </p:txBody>
      </p:sp>
      <p:sp>
        <p:nvSpPr>
          <p:cNvPr id="2" name="Content Placeholder 1">
            <a:extLst>
              <a:ext uri="{FF2B5EF4-FFF2-40B4-BE49-F238E27FC236}">
                <a16:creationId xmlns:a16="http://schemas.microsoft.com/office/drawing/2014/main" id="{04336AD8-FA99-467D-8553-6EE83B94184B}"/>
              </a:ext>
            </a:extLst>
          </p:cNvPr>
          <p:cNvSpPr>
            <a:spLocks noGrp="1"/>
          </p:cNvSpPr>
          <p:nvPr>
            <p:ph idx="1"/>
          </p:nvPr>
        </p:nvSpPr>
        <p:spPr>
          <a:xfrm>
            <a:off x="304800" y="1431524"/>
            <a:ext cx="8382000" cy="4359676"/>
          </a:xfrm>
        </p:spPr>
        <p:txBody>
          <a:bodyPr/>
          <a:lstStyle/>
          <a:p>
            <a:r>
              <a:rPr lang="en-US" sz="2000" b="1" dirty="0">
                <a:latin typeface="Book Antiqua" panose="02040602050305030304" pitchFamily="18" charset="0"/>
              </a:rPr>
              <a:t>New Jersey Aid</a:t>
            </a:r>
          </a:p>
          <a:p>
            <a:pPr marL="0" indent="0">
              <a:buNone/>
            </a:pPr>
            <a:r>
              <a:rPr lang="en-US" sz="2000" dirty="0">
                <a:latin typeface="Book Antiqua" panose="02040602050305030304" pitchFamily="18" charset="0"/>
              </a:rPr>
              <a:t>      - </a:t>
            </a:r>
            <a:r>
              <a:rPr lang="en-US" sz="1800" dirty="0">
                <a:latin typeface="Book Antiqua" panose="02040602050305030304" pitchFamily="18" charset="0"/>
              </a:rPr>
              <a:t>Tuition Aid Grant, Garden State Guarantee, Educational</a:t>
            </a:r>
          </a:p>
          <a:p>
            <a:pPr marL="0" indent="0">
              <a:buNone/>
            </a:pPr>
            <a:r>
              <a:rPr lang="en-US" sz="1800" dirty="0">
                <a:latin typeface="Book Antiqua" panose="02040602050305030304" pitchFamily="18" charset="0"/>
              </a:rPr>
              <a:t>        Opportunity Fund</a:t>
            </a:r>
          </a:p>
          <a:p>
            <a:pPr marL="0" indent="0">
              <a:buNone/>
            </a:pPr>
            <a:endParaRPr lang="en-US" sz="2000" dirty="0">
              <a:latin typeface="Book Antiqua" panose="02040602050305030304" pitchFamily="18" charset="0"/>
            </a:endParaRPr>
          </a:p>
          <a:p>
            <a:r>
              <a:rPr lang="en-US" sz="2000" dirty="0">
                <a:latin typeface="Book Antiqua" panose="02040602050305030304" pitchFamily="18" charset="0"/>
              </a:rPr>
              <a:t> </a:t>
            </a:r>
            <a:r>
              <a:rPr lang="en-US" sz="2000" b="1" dirty="0">
                <a:latin typeface="Book Antiqua" panose="02040602050305030304" pitchFamily="18" charset="0"/>
              </a:rPr>
              <a:t>To Do</a:t>
            </a:r>
          </a:p>
          <a:p>
            <a:pPr marL="0" indent="0">
              <a:buNone/>
            </a:pPr>
            <a:r>
              <a:rPr lang="en-US" sz="2000" dirty="0">
                <a:latin typeface="Book Antiqua" panose="02040602050305030304" pitchFamily="18" charset="0"/>
              </a:rPr>
              <a:t>      - </a:t>
            </a:r>
            <a:r>
              <a:rPr lang="en-US" altLang="en-US" sz="1800" dirty="0">
                <a:solidFill>
                  <a:schemeClr val="tx2"/>
                </a:solidFill>
                <a:latin typeface="Book Antiqua" panose="02040602050305030304" pitchFamily="18" charset="0"/>
              </a:rPr>
              <a:t>Create your NJFAMS account (njfams.hesaa.org) for state aid</a:t>
            </a:r>
            <a:endParaRPr lang="en-US" sz="1800" dirty="0">
              <a:latin typeface="Book Antiqua" panose="02040602050305030304" pitchFamily="18" charset="0"/>
            </a:endParaRPr>
          </a:p>
          <a:p>
            <a:pPr marL="0" indent="0">
              <a:buNone/>
            </a:pPr>
            <a:r>
              <a:rPr lang="en-US" sz="1800" dirty="0">
                <a:latin typeface="Book Antiqua" panose="02040602050305030304" pitchFamily="18" charset="0"/>
              </a:rPr>
              <a:t>      - </a:t>
            </a:r>
            <a:r>
              <a:rPr lang="en-US" altLang="en-US" sz="1800" dirty="0">
                <a:solidFill>
                  <a:schemeClr val="tx2"/>
                </a:solidFill>
                <a:latin typeface="Book Antiqua" panose="02040602050305030304" pitchFamily="18" charset="0"/>
              </a:rPr>
              <a:t>Log in to NJFAMS: Check To-Do List, Award and Eligibility</a:t>
            </a:r>
          </a:p>
          <a:p>
            <a:pPr marL="0" indent="0">
              <a:buNone/>
            </a:pPr>
            <a:r>
              <a:rPr lang="en-US" sz="1800" dirty="0">
                <a:latin typeface="Book Antiqua" panose="02040602050305030304" pitchFamily="18" charset="0"/>
              </a:rPr>
              <a:t>      - </a:t>
            </a:r>
            <a:r>
              <a:rPr lang="en-US" altLang="en-US" sz="1800" dirty="0">
                <a:solidFill>
                  <a:schemeClr val="tx2"/>
                </a:solidFill>
                <a:latin typeface="Book Antiqua" panose="02040602050305030304" pitchFamily="18" charset="0"/>
              </a:rPr>
              <a:t>NJ Dreamers: Complete NJ Alternative Financial Aid Application</a:t>
            </a:r>
          </a:p>
          <a:p>
            <a:pPr marL="0" indent="0">
              <a:buNone/>
            </a:pPr>
            <a:r>
              <a:rPr lang="en-US" altLang="en-US" sz="1800" dirty="0">
                <a:solidFill>
                  <a:schemeClr val="tx2"/>
                </a:solidFill>
                <a:latin typeface="Book Antiqua" panose="02040602050305030304" pitchFamily="18" charset="0"/>
              </a:rPr>
              <a:t>        </a:t>
            </a:r>
            <a:r>
              <a:rPr lang="en-US" altLang="en-US" sz="1800" dirty="0">
                <a:solidFill>
                  <a:schemeClr val="tx2"/>
                </a:solidFill>
                <a:latin typeface="Book Antiqua" panose="02040602050305030304" pitchFamily="18" charset="0"/>
                <a:hlinkClick r:id="rId3"/>
              </a:rPr>
              <a:t>https://hesaa.org/Pages/NJAlternativeApplication.aspx</a:t>
            </a:r>
            <a:r>
              <a:rPr lang="en-US" altLang="en-US" sz="1800" dirty="0">
                <a:solidFill>
                  <a:schemeClr val="tx2"/>
                </a:solidFill>
                <a:latin typeface="Book Antiqua" panose="02040602050305030304" pitchFamily="18" charset="0"/>
              </a:rPr>
              <a:t> </a:t>
            </a:r>
          </a:p>
          <a:p>
            <a:pPr marL="0" indent="0">
              <a:buNone/>
            </a:pPr>
            <a:r>
              <a:rPr lang="en-US" sz="2000" dirty="0">
                <a:solidFill>
                  <a:schemeClr val="tx2"/>
                </a:solidFill>
                <a:latin typeface="Book Antiqua" panose="02040602050305030304" pitchFamily="18" charset="0"/>
              </a:rPr>
              <a:t>    </a:t>
            </a:r>
            <a:endParaRPr lang="en-US" sz="1200" dirty="0">
              <a:latin typeface="Book Antiqua" panose="02040602050305030304" pitchFamily="18" charset="0"/>
            </a:endParaRPr>
          </a:p>
          <a:p>
            <a:r>
              <a:rPr lang="en-US" sz="2000" b="1" dirty="0">
                <a:latin typeface="Book Antiqua" panose="02040602050305030304" pitchFamily="18" charset="0"/>
              </a:rPr>
              <a:t>Merit Based Scholarships</a:t>
            </a:r>
            <a:endParaRPr lang="en-US" sz="2000" dirty="0">
              <a:latin typeface="Book Antiqua" panose="02040602050305030304" pitchFamily="18" charset="0"/>
            </a:endParaRPr>
          </a:p>
          <a:p>
            <a:r>
              <a:rPr lang="en-US" sz="2000" b="1" dirty="0">
                <a:latin typeface="Book Antiqua" panose="02040602050305030304" pitchFamily="18" charset="0"/>
              </a:rPr>
              <a:t>External Scholarships</a:t>
            </a:r>
          </a:p>
        </p:txBody>
      </p:sp>
    </p:spTree>
    <p:extLst>
      <p:ext uri="{BB962C8B-B14F-4D97-AF65-F5344CB8AC3E}">
        <p14:creationId xmlns:p14="http://schemas.microsoft.com/office/powerpoint/2010/main" val="3416192399"/>
      </p:ext>
    </p:extLst>
  </p:cSld>
  <p:clrMapOvr>
    <a:masterClrMapping/>
  </p:clrMapOvr>
  <p:transition spd="med">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3663950" y="6248400"/>
            <a:ext cx="2895600" cy="457200"/>
          </a:xfrm>
          <a:prstGeom prst="rect">
            <a:avLst/>
          </a:prstGeom>
          <a:noFill/>
          <a:ln w="12700">
            <a:noFill/>
            <a:miter lim="800000"/>
            <a:headEnd/>
            <a:tailEnd/>
          </a:ln>
          <a:effectLst/>
        </p:spPr>
        <p:txBody>
          <a:bodyPr wrap="none" anchor="ctr"/>
          <a:lstStyle/>
          <a:p>
            <a:endParaRPr lang="en-US"/>
          </a:p>
        </p:txBody>
      </p:sp>
      <p:sp>
        <p:nvSpPr>
          <p:cNvPr id="6148" name="Rectangle 4"/>
          <p:cNvSpPr>
            <a:spLocks noGrp="1" noChangeArrowheads="1"/>
          </p:cNvSpPr>
          <p:nvPr>
            <p:ph type="title"/>
          </p:nvPr>
        </p:nvSpPr>
        <p:spPr>
          <a:xfrm>
            <a:off x="304800" y="304800"/>
            <a:ext cx="8686800" cy="1143000"/>
          </a:xfrm>
          <a:noFill/>
          <a:ln/>
        </p:spPr>
        <p:txBody>
          <a:bodyPr anchor="ctr">
            <a:normAutofit/>
          </a:bodyPr>
          <a:lstStyle/>
          <a:p>
            <a:r>
              <a:rPr lang="en-US" sz="4000" b="1" dirty="0">
                <a:solidFill>
                  <a:schemeClr val="tx1"/>
                </a:solidFill>
                <a:latin typeface="Times" panose="02020603050405020304" pitchFamily="18" charset="0"/>
                <a:cs typeface="Times" panose="02020603050405020304" pitchFamily="18" charset="0"/>
              </a:rPr>
              <a:t>Resources</a:t>
            </a:r>
          </a:p>
        </p:txBody>
      </p:sp>
      <p:sp>
        <p:nvSpPr>
          <p:cNvPr id="6149" name="Rectangle 5"/>
          <p:cNvSpPr>
            <a:spLocks noGrp="1" noChangeArrowheads="1"/>
          </p:cNvSpPr>
          <p:nvPr>
            <p:ph idx="1"/>
          </p:nvPr>
        </p:nvSpPr>
        <p:spPr>
          <a:xfrm>
            <a:off x="762000" y="1295400"/>
            <a:ext cx="7620000" cy="4648200"/>
          </a:xfrm>
          <a:noFill/>
          <a:ln/>
        </p:spPr>
        <p:txBody>
          <a:bodyPr>
            <a:normAutofit fontScale="92500"/>
          </a:bodyPr>
          <a:lstStyle/>
          <a:p>
            <a:pPr>
              <a:spcBef>
                <a:spcPct val="100000"/>
              </a:spcBef>
            </a:pPr>
            <a:r>
              <a:rPr lang="en-US" b="1" dirty="0">
                <a:latin typeface="Book Antiqua" panose="02040602050305030304" pitchFamily="18" charset="0"/>
              </a:rPr>
              <a:t>Scholarship Universe: </a:t>
            </a:r>
            <a:r>
              <a:rPr lang="en-US" dirty="0">
                <a:latin typeface="Book Antiqua" panose="02040602050305030304" pitchFamily="18" charset="0"/>
              </a:rPr>
              <a:t>NJIT students can look for scholarship opportunities through this portal </a:t>
            </a:r>
            <a:r>
              <a:rPr lang="en-US" dirty="0">
                <a:latin typeface="Book Antiqua" panose="02040602050305030304" pitchFamily="18" charset="0"/>
                <a:hlinkClick r:id="rId3"/>
              </a:rPr>
              <a:t>https://www.njit.edu/financialaid/scholarship-universe-njit</a:t>
            </a:r>
            <a:r>
              <a:rPr lang="en-US" dirty="0">
                <a:latin typeface="Book Antiqua" panose="02040602050305030304" pitchFamily="18" charset="0"/>
              </a:rPr>
              <a:t> </a:t>
            </a:r>
          </a:p>
          <a:p>
            <a:pPr>
              <a:spcBef>
                <a:spcPct val="100000"/>
              </a:spcBef>
            </a:pPr>
            <a:r>
              <a:rPr lang="en-US" b="1" i="0" dirty="0">
                <a:solidFill>
                  <a:srgbClr val="222222"/>
                </a:solidFill>
                <a:effectLst/>
                <a:latin typeface="Book Antiqua" panose="02040602050305030304" pitchFamily="18" charset="0"/>
              </a:rPr>
              <a:t>Experience Day: </a:t>
            </a:r>
            <a:r>
              <a:rPr lang="en-US" b="0" i="0" dirty="0">
                <a:solidFill>
                  <a:srgbClr val="222222"/>
                </a:solidFill>
                <a:effectLst/>
                <a:latin typeface="Book Antiqua" panose="02040602050305030304" pitchFamily="18" charset="0"/>
              </a:rPr>
              <a:t>Meet with Financial Aid and Admissions on Sunday, April 7, 2024 - </a:t>
            </a:r>
            <a:r>
              <a:rPr lang="en-US" b="0" i="0" dirty="0">
                <a:solidFill>
                  <a:srgbClr val="1155CC"/>
                </a:solidFill>
                <a:effectLst/>
                <a:latin typeface="Book Antiqua" panose="02040602050305030304" pitchFamily="18" charset="0"/>
                <a:hlinkClick r:id="rId4"/>
              </a:rPr>
              <a:t>njit.edu/experience</a:t>
            </a:r>
            <a:endParaRPr lang="en-US" b="0" i="0" dirty="0">
              <a:solidFill>
                <a:srgbClr val="222222"/>
              </a:solidFill>
              <a:effectLst/>
              <a:latin typeface="Book Antiqua" panose="02040602050305030304" pitchFamily="18" charset="0"/>
            </a:endParaRPr>
          </a:p>
          <a:p>
            <a:pPr>
              <a:spcBef>
                <a:spcPct val="100000"/>
              </a:spcBef>
            </a:pPr>
            <a:r>
              <a:rPr lang="en-US" b="1" dirty="0">
                <a:latin typeface="Book Antiqua" panose="02040602050305030304" pitchFamily="18" charset="0"/>
              </a:rPr>
              <a:t>FAFSA: </a:t>
            </a:r>
            <a:r>
              <a:rPr lang="en-US" dirty="0">
                <a:latin typeface="Book Antiqua" panose="02040602050305030304" pitchFamily="18" charset="0"/>
                <a:hlinkClick r:id="rId5"/>
              </a:rPr>
              <a:t>https://studentaid.gov/h/apply-for-aid/fafsa</a:t>
            </a:r>
            <a:r>
              <a:rPr lang="en-US" dirty="0">
                <a:latin typeface="Book Antiqua" panose="02040602050305030304" pitchFamily="18" charset="0"/>
              </a:rPr>
              <a:t> </a:t>
            </a:r>
          </a:p>
          <a:p>
            <a:pPr>
              <a:spcBef>
                <a:spcPct val="100000"/>
              </a:spcBef>
            </a:pPr>
            <a:r>
              <a:rPr lang="en-US" b="1" dirty="0">
                <a:latin typeface="Book Antiqua" panose="02040602050305030304" pitchFamily="18" charset="0"/>
              </a:rPr>
              <a:t>How Aid Works: </a:t>
            </a:r>
            <a:r>
              <a:rPr lang="en-US" dirty="0">
                <a:latin typeface="Book Antiqua" panose="02040602050305030304" pitchFamily="18" charset="0"/>
                <a:hlinkClick r:id="rId6"/>
              </a:rPr>
              <a:t>https://studentaid.gov/h/understand-aid/how-aid-works</a:t>
            </a:r>
            <a:endParaRPr lang="en-US" dirty="0">
              <a:latin typeface="Book Antiqua" panose="02040602050305030304" pitchFamily="18" charset="0"/>
            </a:endParaRPr>
          </a:p>
          <a:p>
            <a:pPr>
              <a:spcBef>
                <a:spcPct val="100000"/>
              </a:spcBef>
            </a:pPr>
            <a:r>
              <a:rPr lang="en-US" b="1" dirty="0">
                <a:latin typeface="Book Antiqua" panose="02040602050305030304" pitchFamily="18" charset="0"/>
              </a:rPr>
              <a:t>Federal Student Aid Estimator: </a:t>
            </a:r>
          </a:p>
          <a:p>
            <a:pPr marL="0" indent="0">
              <a:lnSpc>
                <a:spcPct val="110000"/>
              </a:lnSpc>
              <a:spcBef>
                <a:spcPts val="0"/>
              </a:spcBef>
              <a:buNone/>
            </a:pPr>
            <a:r>
              <a:rPr lang="en-US" sz="2400" b="1" dirty="0">
                <a:latin typeface="Book Antiqua" panose="02040602050305030304" pitchFamily="18" charset="0"/>
              </a:rPr>
              <a:t>     </a:t>
            </a:r>
            <a:r>
              <a:rPr lang="en-US" dirty="0">
                <a:latin typeface="Book Antiqua" panose="02040602050305030304" pitchFamily="18" charset="0"/>
                <a:hlinkClick r:id="rId7"/>
              </a:rPr>
              <a:t>https://studentaid.gov/aid-estimator/</a:t>
            </a:r>
            <a:r>
              <a:rPr lang="en-US" dirty="0">
                <a:latin typeface="Book Antiqua" panose="02040602050305030304" pitchFamily="18" charset="0"/>
              </a:rPr>
              <a:t>  </a:t>
            </a:r>
          </a:p>
          <a:p>
            <a:pPr marL="0" indent="0">
              <a:spcBef>
                <a:spcPct val="100000"/>
              </a:spcBef>
              <a:buNone/>
            </a:pPr>
            <a:endParaRPr lang="en-US" sz="2400" b="1" dirty="0">
              <a:latin typeface="Book Antiqua" panose="02040602050305030304" pitchFamily="18" charset="0"/>
            </a:endParaRPr>
          </a:p>
          <a:p>
            <a:pPr>
              <a:spcBef>
                <a:spcPct val="100000"/>
              </a:spcBef>
            </a:pPr>
            <a:endParaRPr lang="en-US" sz="2400" b="1" dirty="0">
              <a:latin typeface="Book Antiqua" panose="02040602050305030304" pitchFamily="18" charset="0"/>
            </a:endParaRPr>
          </a:p>
          <a:p>
            <a:pPr>
              <a:spcBef>
                <a:spcPct val="100000"/>
              </a:spcBef>
            </a:pPr>
            <a:endParaRPr lang="en-US" sz="2400" b="1" dirty="0">
              <a:latin typeface="Book Antiqua" panose="02040602050305030304" pitchFamily="18" charset="0"/>
            </a:endParaRPr>
          </a:p>
          <a:p>
            <a:pPr marL="0" indent="0">
              <a:spcBef>
                <a:spcPct val="100000"/>
              </a:spcBef>
              <a:buNone/>
            </a:pPr>
            <a:endParaRPr lang="en-US" sz="2400" b="1" dirty="0">
              <a:latin typeface="Book Antiqua" panose="02040602050305030304" pitchFamily="18" charset="0"/>
            </a:endParaRPr>
          </a:p>
          <a:p>
            <a:pPr marL="0" indent="0">
              <a:spcBef>
                <a:spcPct val="100000"/>
              </a:spcBef>
              <a:buNone/>
            </a:pPr>
            <a:endParaRPr lang="en-US" sz="3000" dirty="0">
              <a:latin typeface="Times" panose="02020603050405020304" pitchFamily="18" charset="0"/>
              <a:cs typeface="Times" panose="02020603050405020304" pitchFamily="18" charset="0"/>
            </a:endParaRPr>
          </a:p>
        </p:txBody>
      </p:sp>
      <p:sp>
        <p:nvSpPr>
          <p:cNvPr id="6" name="TextBox 5"/>
          <p:cNvSpPr txBox="1"/>
          <p:nvPr/>
        </p:nvSpPr>
        <p:spPr>
          <a:xfrm>
            <a:off x="6743701" y="6578203"/>
            <a:ext cx="2409824" cy="27979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Student Financial Aid Services</a:t>
            </a:r>
          </a:p>
        </p:txBody>
      </p:sp>
    </p:spTree>
    <p:extLst>
      <p:ext uri="{BB962C8B-B14F-4D97-AF65-F5344CB8AC3E}">
        <p14:creationId xmlns:p14="http://schemas.microsoft.com/office/powerpoint/2010/main" val="637262057"/>
      </p:ext>
    </p:extLst>
  </p:cSld>
  <p:clrMapOvr>
    <a:masterClrMapping/>
  </p:clrMapOvr>
  <p:transition spd="med">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225550" y="6248400"/>
            <a:ext cx="1905000" cy="457200"/>
          </a:xfrm>
          <a:prstGeom prst="rect">
            <a:avLst/>
          </a:prstGeom>
          <a:noFill/>
          <a:ln w="12700">
            <a:noFill/>
            <a:miter lim="800000"/>
            <a:headEnd/>
            <a:tailEnd/>
          </a:ln>
          <a:effectLst/>
        </p:spPr>
        <p:txBody>
          <a:bodyPr wrap="none" anchor="ctr"/>
          <a:lstStyle/>
          <a:p>
            <a:endParaRPr lang="en-US"/>
          </a:p>
        </p:txBody>
      </p:sp>
      <p:sp>
        <p:nvSpPr>
          <p:cNvPr id="14339" name="Rectangle 3"/>
          <p:cNvSpPr>
            <a:spLocks noChangeArrowheads="1"/>
          </p:cNvSpPr>
          <p:nvPr/>
        </p:nvSpPr>
        <p:spPr bwMode="auto">
          <a:xfrm>
            <a:off x="3663950" y="6248400"/>
            <a:ext cx="2895600" cy="457200"/>
          </a:xfrm>
          <a:prstGeom prst="rect">
            <a:avLst/>
          </a:prstGeom>
          <a:noFill/>
          <a:ln w="12700">
            <a:noFill/>
            <a:miter lim="800000"/>
            <a:headEnd/>
            <a:tailEnd/>
          </a:ln>
          <a:effectLst/>
        </p:spPr>
        <p:txBody>
          <a:bodyPr wrap="none" anchor="ctr"/>
          <a:lstStyle/>
          <a:p>
            <a:endParaRPr lang="en-US"/>
          </a:p>
        </p:txBody>
      </p:sp>
      <p:sp>
        <p:nvSpPr>
          <p:cNvPr id="14340" name="Rectangle 4"/>
          <p:cNvSpPr>
            <a:spLocks noGrp="1" noChangeArrowheads="1"/>
          </p:cNvSpPr>
          <p:nvPr>
            <p:ph type="title"/>
          </p:nvPr>
        </p:nvSpPr>
        <p:spPr>
          <a:xfrm>
            <a:off x="457200" y="304800"/>
            <a:ext cx="8229600" cy="762000"/>
          </a:xfrm>
          <a:noFill/>
          <a:ln/>
        </p:spPr>
        <p:txBody>
          <a:bodyPr anchor="ctr">
            <a:noAutofit/>
          </a:bodyPr>
          <a:lstStyle/>
          <a:p>
            <a:pPr algn="ctr"/>
            <a:r>
              <a:rPr lang="en-US" sz="4000" b="1" dirty="0">
                <a:latin typeface="Times" panose="02020603050405020304" pitchFamily="18" charset="0"/>
                <a:cs typeface="Times" panose="02020603050405020304" pitchFamily="18" charset="0"/>
              </a:rPr>
              <a:t>2024-2025 FAFSA Prototype</a:t>
            </a:r>
            <a:endParaRPr lang="en-US" sz="4000" b="1" i="1" dirty="0">
              <a:solidFill>
                <a:srgbClr val="FF0000"/>
              </a:solidFill>
              <a:latin typeface="Times" panose="02020603050405020304" pitchFamily="18" charset="0"/>
              <a:cs typeface="Times" panose="02020603050405020304" pitchFamily="18" charset="0"/>
            </a:endParaRPr>
          </a:p>
        </p:txBody>
      </p:sp>
      <p:sp>
        <p:nvSpPr>
          <p:cNvPr id="7" name="TextBox 6"/>
          <p:cNvSpPr txBox="1"/>
          <p:nvPr/>
        </p:nvSpPr>
        <p:spPr>
          <a:xfrm>
            <a:off x="6669659" y="6550223"/>
            <a:ext cx="2438399" cy="30777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Student Financial Aid Services</a:t>
            </a:r>
          </a:p>
        </p:txBody>
      </p:sp>
      <p:sp>
        <p:nvSpPr>
          <p:cNvPr id="9" name="Rectangle 5">
            <a:extLst>
              <a:ext uri="{FF2B5EF4-FFF2-40B4-BE49-F238E27FC236}">
                <a16:creationId xmlns:a16="http://schemas.microsoft.com/office/drawing/2014/main" id="{F8DB4CAC-CE0C-4312-B078-1C596C4CEAD9}"/>
              </a:ext>
            </a:extLst>
          </p:cNvPr>
          <p:cNvSpPr txBox="1">
            <a:spLocks noChangeArrowheads="1"/>
          </p:cNvSpPr>
          <p:nvPr/>
        </p:nvSpPr>
        <p:spPr bwMode="auto">
          <a:xfrm>
            <a:off x="4734899" y="1066801"/>
            <a:ext cx="4418626"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400">
                <a:solidFill>
                  <a:schemeClr val="tx1"/>
                </a:solidFill>
                <a:latin typeface="+mn-lt"/>
                <a:ea typeface="+mn-ea"/>
                <a:cs typeface="+mn-cs"/>
              </a:defRPr>
            </a:lvl5pPr>
            <a:lvl6pPr marL="2514600" indent="-228600" algn="l" rtl="0" fontAlgn="base">
              <a:spcBef>
                <a:spcPct val="20000"/>
              </a:spcBef>
              <a:spcAft>
                <a:spcPct val="0"/>
              </a:spcAft>
              <a:buChar char="»"/>
              <a:defRPr sz="1400">
                <a:solidFill>
                  <a:schemeClr val="tx1"/>
                </a:solidFill>
                <a:latin typeface="+mn-lt"/>
                <a:ea typeface="+mn-ea"/>
                <a:cs typeface="+mn-cs"/>
              </a:defRPr>
            </a:lvl6pPr>
            <a:lvl7pPr marL="2971800" indent="-228600" algn="l" rtl="0" fontAlgn="base">
              <a:spcBef>
                <a:spcPct val="20000"/>
              </a:spcBef>
              <a:spcAft>
                <a:spcPct val="0"/>
              </a:spcAft>
              <a:buChar char="»"/>
              <a:defRPr sz="1400">
                <a:solidFill>
                  <a:schemeClr val="tx1"/>
                </a:solidFill>
                <a:latin typeface="+mn-lt"/>
                <a:ea typeface="+mn-ea"/>
                <a:cs typeface="+mn-cs"/>
              </a:defRPr>
            </a:lvl7pPr>
            <a:lvl8pPr marL="3429000" indent="-228600" algn="l" rtl="0" fontAlgn="base">
              <a:spcBef>
                <a:spcPct val="20000"/>
              </a:spcBef>
              <a:spcAft>
                <a:spcPct val="0"/>
              </a:spcAft>
              <a:buChar char="»"/>
              <a:defRPr sz="1400">
                <a:solidFill>
                  <a:schemeClr val="tx1"/>
                </a:solidFill>
                <a:latin typeface="+mn-lt"/>
                <a:ea typeface="+mn-ea"/>
                <a:cs typeface="+mn-cs"/>
              </a:defRPr>
            </a:lvl8pPr>
            <a:lvl9pPr marL="3886200" indent="-228600" algn="l" rtl="0" fontAlgn="base">
              <a:spcBef>
                <a:spcPct val="20000"/>
              </a:spcBef>
              <a:spcAft>
                <a:spcPct val="0"/>
              </a:spcAft>
              <a:buChar char="»"/>
              <a:defRPr sz="1400">
                <a:solidFill>
                  <a:schemeClr val="tx1"/>
                </a:solidFill>
                <a:latin typeface="+mn-lt"/>
                <a:ea typeface="+mn-ea"/>
                <a:cs typeface="+mn-cs"/>
              </a:defRPr>
            </a:lvl9pPr>
          </a:lstStyle>
          <a:p>
            <a:endParaRPr lang="en-US" sz="1400" kern="0" dirty="0">
              <a:latin typeface="Book Antiqua" panose="02040602050305030304" pitchFamily="18" charset="0"/>
            </a:endParaRPr>
          </a:p>
          <a:p>
            <a:r>
              <a:rPr lang="en-US" sz="1800" dirty="0">
                <a:latin typeface="Book Antiqua" panose="02040602050305030304" pitchFamily="18" charset="0"/>
              </a:rPr>
              <a:t>Review the FAFSA Prototype: </a:t>
            </a:r>
            <a:r>
              <a:rPr lang="en-US" sz="1800" u="sng" dirty="0">
                <a:latin typeface="Book Antiqua" panose="02040602050305030304" pitchFamily="18" charset="0"/>
                <a:hlinkClick r:id="rId3"/>
              </a:rPr>
              <a:t>https://fsapartners.ed.gov/fafsa-prototype/2425</a:t>
            </a:r>
            <a:endParaRPr lang="en-US" sz="1800" u="sng" dirty="0">
              <a:latin typeface="Book Antiqua" panose="02040602050305030304" pitchFamily="18" charset="0"/>
            </a:endParaRPr>
          </a:p>
          <a:p>
            <a:pPr lvl="1"/>
            <a:r>
              <a:rPr lang="en-US" sz="1800" dirty="0">
                <a:latin typeface="Book Antiqua" panose="02040602050305030304" pitchFamily="18" charset="0"/>
              </a:rPr>
              <a:t>Access Code: prototype2425</a:t>
            </a:r>
          </a:p>
          <a:p>
            <a:pPr lvl="1"/>
            <a:endParaRPr lang="en-US" dirty="0">
              <a:latin typeface="Book Antiqua" panose="02040602050305030304" pitchFamily="18" charset="0"/>
            </a:endParaRPr>
          </a:p>
          <a:p>
            <a:r>
              <a:rPr lang="en-US" sz="2000" dirty="0">
                <a:latin typeface="Book Antiqua" panose="02040602050305030304" pitchFamily="18" charset="0"/>
              </a:rPr>
              <a:t>Student scenario</a:t>
            </a:r>
          </a:p>
          <a:p>
            <a:r>
              <a:rPr lang="en-US" sz="2000" dirty="0">
                <a:latin typeface="Book Antiqua" panose="02040602050305030304" pitchFamily="18" charset="0"/>
              </a:rPr>
              <a:t>Parent scenario</a:t>
            </a:r>
          </a:p>
          <a:p>
            <a:pPr lvl="1"/>
            <a:endParaRPr lang="en-US" sz="1600" kern="0" dirty="0">
              <a:latin typeface="Book Antiqua" panose="02040602050305030304" pitchFamily="18" charset="0"/>
            </a:endParaRPr>
          </a:p>
          <a:p>
            <a:pPr marL="0" indent="0" algn="ctr">
              <a:lnSpc>
                <a:spcPct val="95000"/>
              </a:lnSpc>
              <a:spcBef>
                <a:spcPct val="30000"/>
              </a:spcBef>
              <a:buNone/>
            </a:pPr>
            <a:r>
              <a:rPr lang="en-US" sz="2000" b="1" dirty="0">
                <a:latin typeface="Book Antiqua" panose="02040602050305030304" pitchFamily="18" charset="0"/>
              </a:rPr>
              <a:t>Not a final FAFSA Demo!</a:t>
            </a:r>
          </a:p>
        </p:txBody>
      </p:sp>
      <p:pic>
        <p:nvPicPr>
          <p:cNvPr id="4" name="Picture 3">
            <a:extLst>
              <a:ext uri="{FF2B5EF4-FFF2-40B4-BE49-F238E27FC236}">
                <a16:creationId xmlns:a16="http://schemas.microsoft.com/office/drawing/2014/main" id="{745FBD8E-9D81-44A2-A5E7-5D62FC09E79C}"/>
              </a:ext>
            </a:extLst>
          </p:cNvPr>
          <p:cNvPicPr>
            <a:picLocks noChangeAspect="1"/>
          </p:cNvPicPr>
          <p:nvPr/>
        </p:nvPicPr>
        <p:blipFill>
          <a:blip r:embed="rId4"/>
          <a:stretch>
            <a:fillRect/>
          </a:stretch>
        </p:blipFill>
        <p:spPr>
          <a:xfrm>
            <a:off x="0" y="1066800"/>
            <a:ext cx="4734898" cy="5029200"/>
          </a:xfrm>
          <a:prstGeom prst="rect">
            <a:avLst/>
          </a:prstGeom>
        </p:spPr>
      </p:pic>
    </p:spTree>
    <p:extLst>
      <p:ext uri="{BB962C8B-B14F-4D97-AF65-F5344CB8AC3E}">
        <p14:creationId xmlns:p14="http://schemas.microsoft.com/office/powerpoint/2010/main" val="356134597"/>
      </p:ext>
    </p:extLst>
  </p:cSld>
  <p:clrMapOvr>
    <a:masterClrMapping/>
  </p:clrMapOvr>
  <p:transition spd="med">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225550" y="6248400"/>
            <a:ext cx="1905000" cy="457200"/>
          </a:xfrm>
          <a:prstGeom prst="rect">
            <a:avLst/>
          </a:prstGeom>
          <a:noFill/>
          <a:ln w="12700">
            <a:noFill/>
            <a:miter lim="800000"/>
            <a:headEnd/>
            <a:tailEnd/>
          </a:ln>
          <a:effectLst/>
        </p:spPr>
        <p:txBody>
          <a:bodyPr wrap="none" anchor="ctr"/>
          <a:lstStyle/>
          <a:p>
            <a:endParaRPr lang="en-US"/>
          </a:p>
        </p:txBody>
      </p:sp>
      <p:sp>
        <p:nvSpPr>
          <p:cNvPr id="14339" name="Rectangle 3"/>
          <p:cNvSpPr>
            <a:spLocks noChangeArrowheads="1"/>
          </p:cNvSpPr>
          <p:nvPr/>
        </p:nvSpPr>
        <p:spPr bwMode="auto">
          <a:xfrm>
            <a:off x="3663950" y="6248400"/>
            <a:ext cx="2895600" cy="457200"/>
          </a:xfrm>
          <a:prstGeom prst="rect">
            <a:avLst/>
          </a:prstGeom>
          <a:noFill/>
          <a:ln w="12700">
            <a:noFill/>
            <a:miter lim="800000"/>
            <a:headEnd/>
            <a:tailEnd/>
          </a:ln>
          <a:effectLst/>
        </p:spPr>
        <p:txBody>
          <a:bodyPr wrap="none" anchor="ctr"/>
          <a:lstStyle/>
          <a:p>
            <a:endParaRPr lang="en-US"/>
          </a:p>
        </p:txBody>
      </p:sp>
      <p:sp>
        <p:nvSpPr>
          <p:cNvPr id="14340" name="Rectangle 4"/>
          <p:cNvSpPr>
            <a:spLocks noGrp="1" noChangeArrowheads="1"/>
          </p:cNvSpPr>
          <p:nvPr>
            <p:ph type="title"/>
          </p:nvPr>
        </p:nvSpPr>
        <p:spPr>
          <a:xfrm>
            <a:off x="457200" y="304800"/>
            <a:ext cx="8229600" cy="762000"/>
          </a:xfrm>
          <a:noFill/>
          <a:ln/>
        </p:spPr>
        <p:txBody>
          <a:bodyPr anchor="ctr">
            <a:noAutofit/>
          </a:bodyPr>
          <a:lstStyle/>
          <a:p>
            <a:pPr algn="ctr"/>
            <a:r>
              <a:rPr lang="en-US" sz="4000" b="1" dirty="0">
                <a:latin typeface="Times" panose="02020603050405020304" pitchFamily="18" charset="0"/>
                <a:cs typeface="Times" panose="02020603050405020304" pitchFamily="18" charset="0"/>
              </a:rPr>
              <a:t>Important Information</a:t>
            </a:r>
            <a:endParaRPr lang="en-US" sz="4000" b="1" i="1" dirty="0">
              <a:solidFill>
                <a:srgbClr val="FF0000"/>
              </a:solidFill>
              <a:latin typeface="Times" panose="02020603050405020304" pitchFamily="18" charset="0"/>
              <a:cs typeface="Times" panose="02020603050405020304" pitchFamily="18" charset="0"/>
            </a:endParaRPr>
          </a:p>
        </p:txBody>
      </p:sp>
      <p:sp>
        <p:nvSpPr>
          <p:cNvPr id="7" name="TextBox 6"/>
          <p:cNvSpPr txBox="1"/>
          <p:nvPr/>
        </p:nvSpPr>
        <p:spPr>
          <a:xfrm>
            <a:off x="6743701" y="6550223"/>
            <a:ext cx="2409824" cy="30777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Student Financial Aid Services</a:t>
            </a:r>
          </a:p>
        </p:txBody>
      </p:sp>
      <p:pic>
        <p:nvPicPr>
          <p:cNvPr id="2" name="Picture 1">
            <a:extLst>
              <a:ext uri="{FF2B5EF4-FFF2-40B4-BE49-F238E27FC236}">
                <a16:creationId xmlns:a16="http://schemas.microsoft.com/office/drawing/2014/main" id="{B507C35D-8B03-45C6-A0C7-3CF05ACCD81C}"/>
              </a:ext>
            </a:extLst>
          </p:cNvPr>
          <p:cNvPicPr>
            <a:picLocks noChangeAspect="1"/>
          </p:cNvPicPr>
          <p:nvPr/>
        </p:nvPicPr>
        <p:blipFill>
          <a:blip r:embed="rId3"/>
          <a:stretch>
            <a:fillRect/>
          </a:stretch>
        </p:blipFill>
        <p:spPr>
          <a:xfrm>
            <a:off x="4508377" y="1163559"/>
            <a:ext cx="4635623" cy="4932442"/>
          </a:xfrm>
          <a:prstGeom prst="rect">
            <a:avLst/>
          </a:prstGeom>
        </p:spPr>
      </p:pic>
      <p:sp>
        <p:nvSpPr>
          <p:cNvPr id="8" name="Rectangle 5">
            <a:extLst>
              <a:ext uri="{FF2B5EF4-FFF2-40B4-BE49-F238E27FC236}">
                <a16:creationId xmlns:a16="http://schemas.microsoft.com/office/drawing/2014/main" id="{C9225632-32A6-4802-9D01-9CD3E26FAD42}"/>
              </a:ext>
            </a:extLst>
          </p:cNvPr>
          <p:cNvSpPr txBox="1">
            <a:spLocks noChangeArrowheads="1"/>
          </p:cNvSpPr>
          <p:nvPr/>
        </p:nvSpPr>
        <p:spPr bwMode="auto">
          <a:xfrm>
            <a:off x="228600" y="1184059"/>
            <a:ext cx="4267200" cy="478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400">
                <a:solidFill>
                  <a:schemeClr val="tx1"/>
                </a:solidFill>
                <a:latin typeface="+mn-lt"/>
                <a:ea typeface="+mn-ea"/>
                <a:cs typeface="+mn-cs"/>
              </a:defRPr>
            </a:lvl5pPr>
            <a:lvl6pPr marL="2514600" indent="-228600" algn="l" rtl="0" fontAlgn="base">
              <a:spcBef>
                <a:spcPct val="20000"/>
              </a:spcBef>
              <a:spcAft>
                <a:spcPct val="0"/>
              </a:spcAft>
              <a:buChar char="»"/>
              <a:defRPr sz="1400">
                <a:solidFill>
                  <a:schemeClr val="tx1"/>
                </a:solidFill>
                <a:latin typeface="+mn-lt"/>
                <a:ea typeface="+mn-ea"/>
                <a:cs typeface="+mn-cs"/>
              </a:defRPr>
            </a:lvl6pPr>
            <a:lvl7pPr marL="2971800" indent="-228600" algn="l" rtl="0" fontAlgn="base">
              <a:spcBef>
                <a:spcPct val="20000"/>
              </a:spcBef>
              <a:spcAft>
                <a:spcPct val="0"/>
              </a:spcAft>
              <a:buChar char="»"/>
              <a:defRPr sz="1400">
                <a:solidFill>
                  <a:schemeClr val="tx1"/>
                </a:solidFill>
                <a:latin typeface="+mn-lt"/>
                <a:ea typeface="+mn-ea"/>
                <a:cs typeface="+mn-cs"/>
              </a:defRPr>
            </a:lvl7pPr>
            <a:lvl8pPr marL="3429000" indent="-228600" algn="l" rtl="0" fontAlgn="base">
              <a:spcBef>
                <a:spcPct val="20000"/>
              </a:spcBef>
              <a:spcAft>
                <a:spcPct val="0"/>
              </a:spcAft>
              <a:buChar char="»"/>
              <a:defRPr sz="1400">
                <a:solidFill>
                  <a:schemeClr val="tx1"/>
                </a:solidFill>
                <a:latin typeface="+mn-lt"/>
                <a:ea typeface="+mn-ea"/>
                <a:cs typeface="+mn-cs"/>
              </a:defRPr>
            </a:lvl8pPr>
            <a:lvl9pPr marL="3886200" indent="-228600" algn="l" rtl="0" fontAlgn="base">
              <a:spcBef>
                <a:spcPct val="20000"/>
              </a:spcBef>
              <a:spcAft>
                <a:spcPct val="0"/>
              </a:spcAft>
              <a:buChar char="»"/>
              <a:defRPr sz="1400">
                <a:solidFill>
                  <a:schemeClr val="tx1"/>
                </a:solidFill>
                <a:latin typeface="+mn-lt"/>
                <a:ea typeface="+mn-ea"/>
                <a:cs typeface="+mn-cs"/>
              </a:defRPr>
            </a:lvl9pPr>
          </a:lstStyle>
          <a:p>
            <a:r>
              <a:rPr lang="en-US" sz="1600" dirty="0">
                <a:latin typeface="Book Antiqua" panose="02040602050305030304" pitchFamily="18" charset="0"/>
              </a:rPr>
              <a:t>Visit SFAS 2024-2025 FAFSA page at </a:t>
            </a:r>
            <a:r>
              <a:rPr lang="en-US" sz="1600" dirty="0">
                <a:latin typeface="Book Antiqua" panose="02040602050305030304" pitchFamily="18" charset="0"/>
                <a:hlinkClick r:id="rId4"/>
              </a:rPr>
              <a:t>https://www.njit.edu/financialaid/2024-2025-fafsa</a:t>
            </a:r>
            <a:endParaRPr lang="en-US" sz="1600" dirty="0">
              <a:latin typeface="Book Antiqua" panose="02040602050305030304" pitchFamily="18" charset="0"/>
            </a:endParaRPr>
          </a:p>
          <a:p>
            <a:endParaRPr lang="en-US" sz="1600" dirty="0">
              <a:latin typeface="Book Antiqua" panose="02040602050305030304" pitchFamily="18" charset="0"/>
            </a:endParaRPr>
          </a:p>
          <a:p>
            <a:r>
              <a:rPr lang="en-US" sz="1600" dirty="0">
                <a:latin typeface="Book Antiqua" panose="02040602050305030304" pitchFamily="18" charset="0"/>
              </a:rPr>
              <a:t>2024-2025 FAFSA FAQs Videos</a:t>
            </a:r>
            <a:r>
              <a:rPr lang="en-US" sz="1600" dirty="0">
                <a:latin typeface="Book Antiqua" panose="02040602050305030304" pitchFamily="18" charset="0"/>
                <a:hlinkClick r:id="rId5"/>
              </a:rPr>
              <a:t> https://www.youtube.com/playlist?list=PLtr3wy4M_CJ2Hrd0UwCAWJOgOPu8l_ZLf</a:t>
            </a:r>
            <a:endParaRPr lang="en-US" sz="1600" dirty="0">
              <a:latin typeface="Book Antiqua" panose="02040602050305030304" pitchFamily="18" charset="0"/>
            </a:endParaRPr>
          </a:p>
          <a:p>
            <a:endParaRPr lang="en-US" sz="1600" dirty="0">
              <a:latin typeface="Book Antiqua" panose="02040602050305030304" pitchFamily="18" charset="0"/>
            </a:endParaRPr>
          </a:p>
          <a:p>
            <a:r>
              <a:rPr lang="en-US" sz="1600" dirty="0">
                <a:latin typeface="Book Antiqua" panose="02040602050305030304" pitchFamily="18" charset="0"/>
              </a:rPr>
              <a:t>Follow Federal Student Aid on:</a:t>
            </a:r>
          </a:p>
          <a:p>
            <a:pPr marL="0" indent="0">
              <a:buNone/>
            </a:pPr>
            <a:r>
              <a:rPr lang="en-US" sz="1600" dirty="0">
                <a:latin typeface="Book Antiqua" panose="02040602050305030304" pitchFamily="18" charset="0"/>
              </a:rPr>
              <a:t>       - </a:t>
            </a:r>
            <a:r>
              <a:rPr lang="en-US" sz="1600" dirty="0">
                <a:latin typeface="Book Antiqua" panose="02040602050305030304" pitchFamily="18" charset="0"/>
                <a:hlinkClick r:id="rId6"/>
              </a:rPr>
              <a:t>X</a:t>
            </a:r>
            <a:r>
              <a:rPr lang="en-US" sz="1600" dirty="0">
                <a:latin typeface="Book Antiqua" panose="02040602050305030304" pitchFamily="18" charset="0"/>
              </a:rPr>
              <a:t> (formerly Twitter)</a:t>
            </a:r>
          </a:p>
          <a:p>
            <a:pPr marL="0" indent="0">
              <a:buNone/>
            </a:pPr>
            <a:r>
              <a:rPr lang="en-US" sz="1600" dirty="0">
                <a:latin typeface="Book Antiqua" panose="02040602050305030304" pitchFamily="18" charset="0"/>
              </a:rPr>
              <a:t>       - </a:t>
            </a:r>
            <a:r>
              <a:rPr lang="en-US" sz="1600" dirty="0">
                <a:latin typeface="Book Antiqua" panose="02040602050305030304" pitchFamily="18" charset="0"/>
                <a:hlinkClick r:id="rId7"/>
              </a:rPr>
              <a:t>Instagram</a:t>
            </a:r>
            <a:endParaRPr lang="en-US" sz="1600" dirty="0">
              <a:latin typeface="Book Antiqua" panose="02040602050305030304" pitchFamily="18" charset="0"/>
            </a:endParaRPr>
          </a:p>
          <a:p>
            <a:pPr marL="0" indent="0">
              <a:buNone/>
            </a:pPr>
            <a:r>
              <a:rPr lang="en-US" sz="1600" dirty="0">
                <a:latin typeface="Book Antiqua" panose="02040602050305030304" pitchFamily="18" charset="0"/>
              </a:rPr>
              <a:t>       - </a:t>
            </a:r>
            <a:r>
              <a:rPr lang="en-US" sz="1600" dirty="0">
                <a:latin typeface="Book Antiqua" panose="02040602050305030304" pitchFamily="18" charset="0"/>
                <a:hlinkClick r:id="rId8"/>
              </a:rPr>
              <a:t>Facebook</a:t>
            </a:r>
            <a:endParaRPr lang="en-US" sz="1600" dirty="0">
              <a:latin typeface="Book Antiqua" panose="02040602050305030304" pitchFamily="18" charset="0"/>
            </a:endParaRPr>
          </a:p>
          <a:p>
            <a:pPr marL="0" indent="0">
              <a:buNone/>
            </a:pPr>
            <a:r>
              <a:rPr lang="en-US" sz="1600" dirty="0">
                <a:latin typeface="Book Antiqua" panose="02040602050305030304" pitchFamily="18" charset="0"/>
              </a:rPr>
              <a:t>       - </a:t>
            </a:r>
            <a:r>
              <a:rPr lang="en-US" sz="1600" dirty="0">
                <a:latin typeface="Book Antiqua" panose="02040602050305030304" pitchFamily="18" charset="0"/>
                <a:hlinkClick r:id="rId9"/>
              </a:rPr>
              <a:t>YouTube</a:t>
            </a:r>
            <a:endParaRPr lang="en-US" sz="1600" dirty="0">
              <a:latin typeface="Book Antiqua" panose="02040602050305030304" pitchFamily="18" charset="0"/>
            </a:endParaRPr>
          </a:p>
          <a:p>
            <a:pPr>
              <a:buFont typeface="Arial" panose="020B0604020202020204" pitchFamily="34" charset="0"/>
              <a:buChar char="•"/>
            </a:pPr>
            <a:endParaRPr lang="en-US" sz="1600" dirty="0">
              <a:latin typeface="Book Antiqua" panose="02040602050305030304" pitchFamily="18" charset="0"/>
            </a:endParaRPr>
          </a:p>
          <a:p>
            <a:pPr>
              <a:buFont typeface="Arial" panose="020B0604020202020204" pitchFamily="34" charset="0"/>
              <a:buChar char="•"/>
            </a:pPr>
            <a:r>
              <a:rPr lang="en-US" sz="1600" dirty="0">
                <a:latin typeface="Book Antiqua" panose="02040602050305030304" pitchFamily="18" charset="0"/>
              </a:rPr>
              <a:t>U. S. Department of Education &amp; NJIT Financial Aid Emails</a:t>
            </a:r>
          </a:p>
          <a:p>
            <a:pPr marL="457200" lvl="1" indent="0">
              <a:buNone/>
            </a:pPr>
            <a:endParaRPr lang="en-US" sz="1600" kern="0" dirty="0">
              <a:latin typeface="Book Antiqua" panose="02040602050305030304" pitchFamily="18" charset="0"/>
            </a:endParaRPr>
          </a:p>
          <a:p>
            <a:pPr marL="280988" indent="-280988">
              <a:lnSpc>
                <a:spcPct val="95000"/>
              </a:lnSpc>
              <a:spcBef>
                <a:spcPct val="30000"/>
              </a:spcBef>
            </a:pPr>
            <a:endParaRPr lang="en-US" sz="30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850517"/>
      </p:ext>
    </p:extLst>
  </p:cSld>
  <p:clrMapOvr>
    <a:masterClrMapping/>
  </p:clrMapOvr>
  <p:transition spd="med">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225550" y="6248400"/>
            <a:ext cx="1905000" cy="457200"/>
          </a:xfrm>
          <a:prstGeom prst="rect">
            <a:avLst/>
          </a:prstGeom>
          <a:noFill/>
          <a:ln w="12700">
            <a:noFill/>
            <a:miter lim="800000"/>
            <a:headEnd/>
            <a:tailEnd/>
          </a:ln>
          <a:effectLst/>
        </p:spPr>
        <p:txBody>
          <a:bodyPr wrap="none" anchor="ctr"/>
          <a:lstStyle/>
          <a:p>
            <a:endParaRPr lang="en-US"/>
          </a:p>
        </p:txBody>
      </p:sp>
      <p:sp>
        <p:nvSpPr>
          <p:cNvPr id="14339" name="Rectangle 3"/>
          <p:cNvSpPr>
            <a:spLocks noChangeArrowheads="1"/>
          </p:cNvSpPr>
          <p:nvPr/>
        </p:nvSpPr>
        <p:spPr bwMode="auto">
          <a:xfrm>
            <a:off x="3663950" y="6248400"/>
            <a:ext cx="2895600" cy="457200"/>
          </a:xfrm>
          <a:prstGeom prst="rect">
            <a:avLst/>
          </a:prstGeom>
          <a:noFill/>
          <a:ln w="12700">
            <a:noFill/>
            <a:miter lim="800000"/>
            <a:headEnd/>
            <a:tailEnd/>
          </a:ln>
          <a:effectLst/>
        </p:spPr>
        <p:txBody>
          <a:bodyPr wrap="none" anchor="ctr"/>
          <a:lstStyle/>
          <a:p>
            <a:endParaRPr lang="en-US"/>
          </a:p>
        </p:txBody>
      </p:sp>
      <p:sp>
        <p:nvSpPr>
          <p:cNvPr id="14340" name="Rectangle 4"/>
          <p:cNvSpPr>
            <a:spLocks noGrp="1" noChangeArrowheads="1"/>
          </p:cNvSpPr>
          <p:nvPr>
            <p:ph type="title"/>
          </p:nvPr>
        </p:nvSpPr>
        <p:spPr>
          <a:xfrm>
            <a:off x="457200" y="304800"/>
            <a:ext cx="8229600" cy="762000"/>
          </a:xfrm>
          <a:noFill/>
          <a:ln/>
        </p:spPr>
        <p:txBody>
          <a:bodyPr anchor="ctr">
            <a:noAutofit/>
          </a:bodyPr>
          <a:lstStyle/>
          <a:p>
            <a:pPr algn="ctr"/>
            <a:r>
              <a:rPr lang="en-US" sz="3600" b="1" dirty="0">
                <a:latin typeface="Times" panose="02020603050405020304" pitchFamily="18" charset="0"/>
                <a:cs typeface="Times" panose="02020603050405020304" pitchFamily="18" charset="0"/>
              </a:rPr>
              <a:t>Contact Student Financial Aid Services</a:t>
            </a:r>
            <a:endParaRPr lang="en-US" sz="3600" b="1" i="1" dirty="0">
              <a:solidFill>
                <a:srgbClr val="FF0000"/>
              </a:solidFill>
              <a:latin typeface="Times" panose="02020603050405020304" pitchFamily="18" charset="0"/>
              <a:cs typeface="Times" panose="02020603050405020304" pitchFamily="18" charset="0"/>
            </a:endParaRPr>
          </a:p>
        </p:txBody>
      </p:sp>
      <p:sp>
        <p:nvSpPr>
          <p:cNvPr id="7" name="TextBox 6"/>
          <p:cNvSpPr txBox="1"/>
          <p:nvPr/>
        </p:nvSpPr>
        <p:spPr>
          <a:xfrm>
            <a:off x="6743701" y="6550223"/>
            <a:ext cx="2409824" cy="30777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Student Financial Aid Services</a:t>
            </a:r>
          </a:p>
        </p:txBody>
      </p:sp>
      <p:sp>
        <p:nvSpPr>
          <p:cNvPr id="9" name="Google Shape;247;p32">
            <a:extLst>
              <a:ext uri="{FF2B5EF4-FFF2-40B4-BE49-F238E27FC236}">
                <a16:creationId xmlns:a16="http://schemas.microsoft.com/office/drawing/2014/main" id="{08BA541E-65A0-4ACA-A9A6-D8B6A6768135}"/>
              </a:ext>
            </a:extLst>
          </p:cNvPr>
          <p:cNvSpPr txBox="1">
            <a:spLocks/>
          </p:cNvSpPr>
          <p:nvPr/>
        </p:nvSpPr>
        <p:spPr>
          <a:xfrm>
            <a:off x="1269513" y="3447958"/>
            <a:ext cx="1978200" cy="665400"/>
          </a:xfrm>
          <a:prstGeom prst="rect">
            <a:avLst/>
          </a:prstGeom>
        </p:spPr>
        <p:txBody>
          <a:bodyPr spcFirstLastPara="1" wrap="square" lIns="91425" tIns="91425" rIns="91425" bIns="91425" anchor="ctr" anchorCtr="0">
            <a:noAutofit/>
          </a:bodyPr>
          <a:lst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400">
                <a:solidFill>
                  <a:schemeClr val="tx1"/>
                </a:solidFill>
                <a:latin typeface="+mn-lt"/>
                <a:ea typeface="+mn-ea"/>
                <a:cs typeface="+mn-cs"/>
              </a:defRPr>
            </a:lvl5pPr>
            <a:lvl6pPr marL="2514600" indent="-228600" algn="l" rtl="0" fontAlgn="base">
              <a:spcBef>
                <a:spcPct val="20000"/>
              </a:spcBef>
              <a:spcAft>
                <a:spcPct val="0"/>
              </a:spcAft>
              <a:buChar char="»"/>
              <a:defRPr sz="1400">
                <a:solidFill>
                  <a:schemeClr val="tx1"/>
                </a:solidFill>
                <a:latin typeface="+mn-lt"/>
                <a:ea typeface="+mn-ea"/>
                <a:cs typeface="+mn-cs"/>
              </a:defRPr>
            </a:lvl6pPr>
            <a:lvl7pPr marL="2971800" indent="-228600" algn="l" rtl="0" fontAlgn="base">
              <a:spcBef>
                <a:spcPct val="20000"/>
              </a:spcBef>
              <a:spcAft>
                <a:spcPct val="0"/>
              </a:spcAft>
              <a:buChar char="»"/>
              <a:defRPr sz="1400">
                <a:solidFill>
                  <a:schemeClr val="tx1"/>
                </a:solidFill>
                <a:latin typeface="+mn-lt"/>
                <a:ea typeface="+mn-ea"/>
                <a:cs typeface="+mn-cs"/>
              </a:defRPr>
            </a:lvl7pPr>
            <a:lvl8pPr marL="3429000" indent="-228600" algn="l" rtl="0" fontAlgn="base">
              <a:spcBef>
                <a:spcPct val="20000"/>
              </a:spcBef>
              <a:spcAft>
                <a:spcPct val="0"/>
              </a:spcAft>
              <a:buChar char="»"/>
              <a:defRPr sz="1400">
                <a:solidFill>
                  <a:schemeClr val="tx1"/>
                </a:solidFill>
                <a:latin typeface="+mn-lt"/>
                <a:ea typeface="+mn-ea"/>
                <a:cs typeface="+mn-cs"/>
              </a:defRPr>
            </a:lvl8pPr>
            <a:lvl9pPr marL="3886200" indent="-228600" algn="l" rtl="0" fontAlgn="base">
              <a:spcBef>
                <a:spcPct val="20000"/>
              </a:spcBef>
              <a:spcAft>
                <a:spcPct val="0"/>
              </a:spcAft>
              <a:buChar char="»"/>
              <a:defRPr sz="1400">
                <a:solidFill>
                  <a:schemeClr val="tx1"/>
                </a:solidFill>
                <a:latin typeface="+mn-lt"/>
                <a:ea typeface="+mn-ea"/>
                <a:cs typeface="+mn-cs"/>
              </a:defRPr>
            </a:lvl9pPr>
          </a:lstStyle>
          <a:p>
            <a:pPr marL="0" indent="0" algn="r">
              <a:spcBef>
                <a:spcPts val="0"/>
              </a:spcBef>
              <a:spcAft>
                <a:spcPts val="0"/>
              </a:spcAft>
              <a:buFontTx/>
              <a:buNone/>
            </a:pPr>
            <a:endParaRPr lang="en-US" kern="0" dirty="0"/>
          </a:p>
          <a:p>
            <a:pPr marL="0" indent="0" algn="r">
              <a:spcBef>
                <a:spcPts val="0"/>
              </a:spcBef>
              <a:spcAft>
                <a:spcPts val="0"/>
              </a:spcAft>
              <a:buFontTx/>
              <a:buNone/>
            </a:pPr>
            <a:endParaRPr lang="en-US" kern="0" dirty="0"/>
          </a:p>
          <a:p>
            <a:pPr marL="0" indent="0" algn="r">
              <a:spcBef>
                <a:spcPts val="0"/>
              </a:spcBef>
              <a:spcAft>
                <a:spcPts val="0"/>
              </a:spcAft>
              <a:buClr>
                <a:schemeClr val="dk1"/>
              </a:buClr>
              <a:buSzPts val="1100"/>
              <a:buFont typeface="Arial"/>
              <a:buNone/>
            </a:pPr>
            <a:r>
              <a:rPr lang="en-US" kern="0" dirty="0"/>
              <a:t>(973) 596-2460</a:t>
            </a:r>
          </a:p>
          <a:p>
            <a:pPr marL="0" indent="0" algn="r">
              <a:spcBef>
                <a:spcPts val="0"/>
              </a:spcBef>
              <a:spcAft>
                <a:spcPts val="0"/>
              </a:spcAft>
              <a:buClr>
                <a:schemeClr val="dk1"/>
              </a:buClr>
              <a:buSzPts val="1100"/>
              <a:buFont typeface="Arial"/>
              <a:buNone/>
            </a:pPr>
            <a:endParaRPr lang="en-US" kern="0" dirty="0"/>
          </a:p>
          <a:p>
            <a:pPr marL="0" indent="0" algn="r">
              <a:spcBef>
                <a:spcPts val="0"/>
              </a:spcBef>
              <a:spcAft>
                <a:spcPts val="0"/>
              </a:spcAft>
              <a:buFontTx/>
              <a:buNone/>
            </a:pPr>
            <a:endParaRPr lang="en-US" kern="0" dirty="0"/>
          </a:p>
        </p:txBody>
      </p:sp>
      <p:sp>
        <p:nvSpPr>
          <p:cNvPr id="10" name="Google Shape;248;p32">
            <a:extLst>
              <a:ext uri="{FF2B5EF4-FFF2-40B4-BE49-F238E27FC236}">
                <a16:creationId xmlns:a16="http://schemas.microsoft.com/office/drawing/2014/main" id="{55D552BA-B273-48E4-8D70-8910F200EAFA}"/>
              </a:ext>
            </a:extLst>
          </p:cNvPr>
          <p:cNvSpPr txBox="1">
            <a:spLocks/>
          </p:cNvSpPr>
          <p:nvPr/>
        </p:nvSpPr>
        <p:spPr>
          <a:xfrm>
            <a:off x="1554213" y="1590475"/>
            <a:ext cx="1693500" cy="527700"/>
          </a:xfrm>
          <a:prstGeom prst="rect">
            <a:avLst/>
          </a:prstGeom>
        </p:spPr>
        <p:txBody>
          <a:bodyPr spcFirstLastPara="1" wrap="square" lIns="91425" tIns="91425" rIns="91425" bIns="91425" anchor="ctr" anchorCtr="0">
            <a:noAutofit/>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2pPr>
            <a:lvl3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3pPr>
            <a:lvl4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4pPr>
            <a:lvl5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5pPr>
            <a:lvl6pPr marL="4572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6pPr>
            <a:lvl7pPr marL="9144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7pPr>
            <a:lvl8pPr marL="13716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8pPr>
            <a:lvl9pPr marL="18288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9pPr>
          </a:lstStyle>
          <a:p>
            <a:pPr algn="r">
              <a:spcBef>
                <a:spcPts val="0"/>
              </a:spcBef>
              <a:spcAft>
                <a:spcPts val="0"/>
              </a:spcAft>
            </a:pPr>
            <a:r>
              <a:rPr lang="en-US" sz="2400" b="1" dirty="0">
                <a:solidFill>
                  <a:schemeClr val="tx1"/>
                </a:solidFill>
                <a:latin typeface="DM Serif Display"/>
                <a:sym typeface="DM Serif Display"/>
              </a:rPr>
              <a:t>Phone</a:t>
            </a:r>
          </a:p>
        </p:txBody>
      </p:sp>
      <p:sp>
        <p:nvSpPr>
          <p:cNvPr id="11" name="Google Shape;249;p32">
            <a:extLst>
              <a:ext uri="{FF2B5EF4-FFF2-40B4-BE49-F238E27FC236}">
                <a16:creationId xmlns:a16="http://schemas.microsoft.com/office/drawing/2014/main" id="{1F631AA4-9C3D-4600-A999-05341C4D4BF3}"/>
              </a:ext>
            </a:extLst>
          </p:cNvPr>
          <p:cNvSpPr txBox="1">
            <a:spLocks/>
          </p:cNvSpPr>
          <p:nvPr/>
        </p:nvSpPr>
        <p:spPr bwMode="auto">
          <a:xfrm>
            <a:off x="1030512" y="2102819"/>
            <a:ext cx="2361000" cy="6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noAutofit/>
          </a:bodyPr>
          <a:lst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400">
                <a:solidFill>
                  <a:schemeClr val="tx1"/>
                </a:solidFill>
                <a:latin typeface="+mn-lt"/>
                <a:ea typeface="+mn-ea"/>
                <a:cs typeface="+mn-cs"/>
              </a:defRPr>
            </a:lvl5pPr>
            <a:lvl6pPr marL="2514600" indent="-228600" algn="l" rtl="0" fontAlgn="base">
              <a:spcBef>
                <a:spcPct val="20000"/>
              </a:spcBef>
              <a:spcAft>
                <a:spcPct val="0"/>
              </a:spcAft>
              <a:buChar char="»"/>
              <a:defRPr sz="1400">
                <a:solidFill>
                  <a:schemeClr val="tx1"/>
                </a:solidFill>
                <a:latin typeface="+mn-lt"/>
                <a:ea typeface="+mn-ea"/>
                <a:cs typeface="+mn-cs"/>
              </a:defRPr>
            </a:lvl6pPr>
            <a:lvl7pPr marL="2971800" indent="-228600" algn="l" rtl="0" fontAlgn="base">
              <a:spcBef>
                <a:spcPct val="20000"/>
              </a:spcBef>
              <a:spcAft>
                <a:spcPct val="0"/>
              </a:spcAft>
              <a:buChar char="»"/>
              <a:defRPr sz="1400">
                <a:solidFill>
                  <a:schemeClr val="tx1"/>
                </a:solidFill>
                <a:latin typeface="+mn-lt"/>
                <a:ea typeface="+mn-ea"/>
                <a:cs typeface="+mn-cs"/>
              </a:defRPr>
            </a:lvl7pPr>
            <a:lvl8pPr marL="3429000" indent="-228600" algn="l" rtl="0" fontAlgn="base">
              <a:spcBef>
                <a:spcPct val="20000"/>
              </a:spcBef>
              <a:spcAft>
                <a:spcPct val="0"/>
              </a:spcAft>
              <a:buChar char="»"/>
              <a:defRPr sz="1400">
                <a:solidFill>
                  <a:schemeClr val="tx1"/>
                </a:solidFill>
                <a:latin typeface="+mn-lt"/>
                <a:ea typeface="+mn-ea"/>
                <a:cs typeface="+mn-cs"/>
              </a:defRPr>
            </a:lvl8pPr>
            <a:lvl9pPr marL="3886200" indent="-228600" algn="l" rtl="0" fontAlgn="base">
              <a:spcBef>
                <a:spcPct val="20000"/>
              </a:spcBef>
              <a:spcAft>
                <a:spcPct val="0"/>
              </a:spcAft>
              <a:buChar char="»"/>
              <a:defRPr sz="1400">
                <a:solidFill>
                  <a:schemeClr val="tx1"/>
                </a:solidFill>
                <a:latin typeface="+mn-lt"/>
                <a:ea typeface="+mn-ea"/>
                <a:cs typeface="+mn-cs"/>
              </a:defRPr>
            </a:lvl9pPr>
          </a:lstStyle>
          <a:p>
            <a:pPr marL="0" indent="0" algn="r">
              <a:spcBef>
                <a:spcPts val="0"/>
              </a:spcBef>
              <a:spcAft>
                <a:spcPts val="0"/>
              </a:spcAft>
              <a:buFontTx/>
              <a:buNone/>
            </a:pPr>
            <a:r>
              <a:rPr lang="en-US" kern="0" dirty="0"/>
              <a:t>(973) 596-3479</a:t>
            </a:r>
          </a:p>
        </p:txBody>
      </p:sp>
      <p:sp>
        <p:nvSpPr>
          <p:cNvPr id="12" name="Google Shape;250;p32">
            <a:extLst>
              <a:ext uri="{FF2B5EF4-FFF2-40B4-BE49-F238E27FC236}">
                <a16:creationId xmlns:a16="http://schemas.microsoft.com/office/drawing/2014/main" id="{BCA5E525-C35B-48AC-98AB-0E6C15F41BBC}"/>
              </a:ext>
            </a:extLst>
          </p:cNvPr>
          <p:cNvSpPr txBox="1">
            <a:spLocks/>
          </p:cNvSpPr>
          <p:nvPr/>
        </p:nvSpPr>
        <p:spPr>
          <a:xfrm>
            <a:off x="5820091" y="1626000"/>
            <a:ext cx="1693500" cy="527700"/>
          </a:xfrm>
          <a:prstGeom prst="rect">
            <a:avLst/>
          </a:prstGeom>
        </p:spPr>
        <p:txBody>
          <a:bodyPr spcFirstLastPara="1" wrap="square" lIns="91425" tIns="91425" rIns="91425" bIns="91425" anchor="ctr" anchorCtr="0">
            <a:noAutofit/>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2pPr>
            <a:lvl3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3pPr>
            <a:lvl4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4pPr>
            <a:lvl5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5pPr>
            <a:lvl6pPr marL="4572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6pPr>
            <a:lvl7pPr marL="9144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7pPr>
            <a:lvl8pPr marL="13716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8pPr>
            <a:lvl9pPr marL="18288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9pPr>
          </a:lstStyle>
          <a:p>
            <a:pPr>
              <a:spcBef>
                <a:spcPts val="0"/>
              </a:spcBef>
              <a:spcAft>
                <a:spcPts val="0"/>
              </a:spcAft>
              <a:buClr>
                <a:schemeClr val="dk1"/>
              </a:buClr>
              <a:buSzPts val="1100"/>
              <a:buFont typeface="Arial"/>
              <a:buNone/>
            </a:pPr>
            <a:r>
              <a:rPr lang="en-US" sz="2400" b="1" kern="0" dirty="0">
                <a:latin typeface="DM Serif Display" panose="020B0604020202020204" charset="0"/>
              </a:rPr>
              <a:t>Email</a:t>
            </a:r>
          </a:p>
        </p:txBody>
      </p:sp>
      <p:sp>
        <p:nvSpPr>
          <p:cNvPr id="13" name="Google Shape;251;p32">
            <a:extLst>
              <a:ext uri="{FF2B5EF4-FFF2-40B4-BE49-F238E27FC236}">
                <a16:creationId xmlns:a16="http://schemas.microsoft.com/office/drawing/2014/main" id="{E355EA31-75C6-40E2-8B1E-FFED1CCA1F07}"/>
              </a:ext>
            </a:extLst>
          </p:cNvPr>
          <p:cNvSpPr txBox="1">
            <a:spLocks/>
          </p:cNvSpPr>
          <p:nvPr/>
        </p:nvSpPr>
        <p:spPr>
          <a:xfrm>
            <a:off x="5820091" y="2064950"/>
            <a:ext cx="1978200" cy="665400"/>
          </a:xfrm>
          <a:prstGeom prst="rect">
            <a:avLst/>
          </a:prstGeom>
        </p:spPr>
        <p:txBody>
          <a:bodyPr spcFirstLastPara="1" wrap="square" lIns="91425" tIns="91425" rIns="91425" bIns="91425" anchor="ctr" anchorCtr="0">
            <a:noAutofit/>
          </a:bodyPr>
          <a:lst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400">
                <a:solidFill>
                  <a:schemeClr val="tx1"/>
                </a:solidFill>
                <a:latin typeface="+mn-lt"/>
                <a:ea typeface="+mn-ea"/>
                <a:cs typeface="+mn-cs"/>
              </a:defRPr>
            </a:lvl5pPr>
            <a:lvl6pPr marL="2514600" indent="-228600" algn="l" rtl="0" fontAlgn="base">
              <a:spcBef>
                <a:spcPct val="20000"/>
              </a:spcBef>
              <a:spcAft>
                <a:spcPct val="0"/>
              </a:spcAft>
              <a:buChar char="»"/>
              <a:defRPr sz="1400">
                <a:solidFill>
                  <a:schemeClr val="tx1"/>
                </a:solidFill>
                <a:latin typeface="+mn-lt"/>
                <a:ea typeface="+mn-ea"/>
                <a:cs typeface="+mn-cs"/>
              </a:defRPr>
            </a:lvl6pPr>
            <a:lvl7pPr marL="2971800" indent="-228600" algn="l" rtl="0" fontAlgn="base">
              <a:spcBef>
                <a:spcPct val="20000"/>
              </a:spcBef>
              <a:spcAft>
                <a:spcPct val="0"/>
              </a:spcAft>
              <a:buChar char="»"/>
              <a:defRPr sz="1400">
                <a:solidFill>
                  <a:schemeClr val="tx1"/>
                </a:solidFill>
                <a:latin typeface="+mn-lt"/>
                <a:ea typeface="+mn-ea"/>
                <a:cs typeface="+mn-cs"/>
              </a:defRPr>
            </a:lvl7pPr>
            <a:lvl8pPr marL="3429000" indent="-228600" algn="l" rtl="0" fontAlgn="base">
              <a:spcBef>
                <a:spcPct val="20000"/>
              </a:spcBef>
              <a:spcAft>
                <a:spcPct val="0"/>
              </a:spcAft>
              <a:buChar char="»"/>
              <a:defRPr sz="1400">
                <a:solidFill>
                  <a:schemeClr val="tx1"/>
                </a:solidFill>
                <a:latin typeface="+mn-lt"/>
                <a:ea typeface="+mn-ea"/>
                <a:cs typeface="+mn-cs"/>
              </a:defRPr>
            </a:lvl8pPr>
            <a:lvl9pPr marL="3886200" indent="-228600" algn="l" rtl="0" fontAlgn="base">
              <a:spcBef>
                <a:spcPct val="20000"/>
              </a:spcBef>
              <a:spcAft>
                <a:spcPct val="0"/>
              </a:spcAft>
              <a:buChar char="»"/>
              <a:defRPr sz="1400">
                <a:solidFill>
                  <a:schemeClr val="tx1"/>
                </a:solidFill>
                <a:latin typeface="+mn-lt"/>
                <a:ea typeface="+mn-ea"/>
                <a:cs typeface="+mn-cs"/>
              </a:defRPr>
            </a:lvl9pPr>
          </a:lstStyle>
          <a:p>
            <a:pPr marL="0" indent="0">
              <a:spcBef>
                <a:spcPts val="0"/>
              </a:spcBef>
              <a:spcAft>
                <a:spcPts val="0"/>
              </a:spcAft>
              <a:buFontTx/>
              <a:buNone/>
            </a:pPr>
            <a:r>
              <a:rPr lang="en-US" u="sng" kern="0" dirty="0">
                <a:solidFill>
                  <a:srgbClr val="00B0F0"/>
                </a:solidFill>
                <a:hlinkClick r:id="rId3">
                  <a:extLst>
                    <a:ext uri="{A12FA001-AC4F-418D-AE19-62706E023703}">
                      <ahyp:hlinkClr xmlns:ahyp="http://schemas.microsoft.com/office/drawing/2018/hyperlinkcolor" val="tx"/>
                    </a:ext>
                  </a:extLst>
                </a:hlinkClick>
              </a:rPr>
              <a:t>finaid@njit.edu</a:t>
            </a:r>
            <a:endParaRPr lang="en-US" kern="0" dirty="0">
              <a:solidFill>
                <a:srgbClr val="00B0F0"/>
              </a:solidFill>
            </a:endParaRPr>
          </a:p>
        </p:txBody>
      </p:sp>
      <p:sp>
        <p:nvSpPr>
          <p:cNvPr id="14" name="Google Shape;252;p32">
            <a:extLst>
              <a:ext uri="{FF2B5EF4-FFF2-40B4-BE49-F238E27FC236}">
                <a16:creationId xmlns:a16="http://schemas.microsoft.com/office/drawing/2014/main" id="{E41F844B-5E1C-4FA6-B8D7-A96E3EB49810}"/>
              </a:ext>
            </a:extLst>
          </p:cNvPr>
          <p:cNvSpPr txBox="1">
            <a:spLocks/>
          </p:cNvSpPr>
          <p:nvPr/>
        </p:nvSpPr>
        <p:spPr>
          <a:xfrm>
            <a:off x="1527330" y="2955634"/>
            <a:ext cx="1693500" cy="527700"/>
          </a:xfrm>
          <a:prstGeom prst="rect">
            <a:avLst/>
          </a:prstGeom>
        </p:spPr>
        <p:txBody>
          <a:bodyPr spcFirstLastPara="1" wrap="square" lIns="91425" tIns="91425" rIns="91425" bIns="91425" anchor="ctr" anchorCtr="0">
            <a:noAutofit/>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2pPr>
            <a:lvl3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3pPr>
            <a:lvl4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4pPr>
            <a:lvl5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5pPr>
            <a:lvl6pPr marL="4572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6pPr>
            <a:lvl7pPr marL="9144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7pPr>
            <a:lvl8pPr marL="13716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8pPr>
            <a:lvl9pPr marL="18288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9pPr>
          </a:lstStyle>
          <a:p>
            <a:pPr algn="r">
              <a:spcBef>
                <a:spcPts val="0"/>
              </a:spcBef>
              <a:spcAft>
                <a:spcPts val="0"/>
              </a:spcAft>
              <a:buClr>
                <a:schemeClr val="dk1"/>
              </a:buClr>
              <a:buSzPts val="1100"/>
              <a:buFont typeface="Arial"/>
              <a:buNone/>
            </a:pPr>
            <a:r>
              <a:rPr lang="en-US" sz="2400" b="1" kern="0" dirty="0">
                <a:latin typeface="DM Serif Display" panose="020B0604020202020204" charset="0"/>
              </a:rPr>
              <a:t>Fax</a:t>
            </a:r>
          </a:p>
        </p:txBody>
      </p:sp>
      <p:sp>
        <p:nvSpPr>
          <p:cNvPr id="15" name="Google Shape;253;p32">
            <a:extLst>
              <a:ext uri="{FF2B5EF4-FFF2-40B4-BE49-F238E27FC236}">
                <a16:creationId xmlns:a16="http://schemas.microsoft.com/office/drawing/2014/main" id="{F333B44A-0ED0-4080-B2FC-2E2F52FA57E9}"/>
              </a:ext>
            </a:extLst>
          </p:cNvPr>
          <p:cNvSpPr txBox="1">
            <a:spLocks/>
          </p:cNvSpPr>
          <p:nvPr/>
        </p:nvSpPr>
        <p:spPr>
          <a:xfrm>
            <a:off x="5817151" y="2820470"/>
            <a:ext cx="1853100" cy="779136"/>
          </a:xfrm>
          <a:prstGeom prst="rect">
            <a:avLst/>
          </a:prstGeom>
        </p:spPr>
        <p:txBody>
          <a:bodyPr spcFirstLastPara="1" wrap="square" lIns="91425" tIns="91425" rIns="91425" bIns="91425" anchor="ctr" anchorCtr="0">
            <a:noAutofit/>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2pPr>
            <a:lvl3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3pPr>
            <a:lvl4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4pPr>
            <a:lvl5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5pPr>
            <a:lvl6pPr marL="4572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6pPr>
            <a:lvl7pPr marL="9144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7pPr>
            <a:lvl8pPr marL="13716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8pPr>
            <a:lvl9pPr marL="18288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9pPr>
          </a:lstStyle>
          <a:p>
            <a:pPr>
              <a:spcBef>
                <a:spcPts val="0"/>
              </a:spcBef>
              <a:spcAft>
                <a:spcPts val="0"/>
              </a:spcAft>
              <a:buClr>
                <a:schemeClr val="dk1"/>
              </a:buClr>
              <a:buSzPts val="1100"/>
              <a:buFont typeface="Arial"/>
              <a:buNone/>
            </a:pPr>
            <a:r>
              <a:rPr lang="en-US" sz="2400" b="1" kern="0" dirty="0">
                <a:latin typeface="DM Serif Display" panose="020B0604020202020204" charset="0"/>
              </a:rPr>
              <a:t>Meeting</a:t>
            </a:r>
          </a:p>
        </p:txBody>
      </p:sp>
      <p:sp>
        <p:nvSpPr>
          <p:cNvPr id="16" name="Google Shape;254;p32">
            <a:extLst>
              <a:ext uri="{FF2B5EF4-FFF2-40B4-BE49-F238E27FC236}">
                <a16:creationId xmlns:a16="http://schemas.microsoft.com/office/drawing/2014/main" id="{CBBABC31-6725-4190-8A9B-B85B30C01184}"/>
              </a:ext>
            </a:extLst>
          </p:cNvPr>
          <p:cNvSpPr txBox="1">
            <a:spLocks/>
          </p:cNvSpPr>
          <p:nvPr/>
        </p:nvSpPr>
        <p:spPr>
          <a:xfrm>
            <a:off x="5817151" y="3429378"/>
            <a:ext cx="2673600" cy="1049200"/>
          </a:xfrm>
          <a:prstGeom prst="rect">
            <a:avLst/>
          </a:prstGeom>
        </p:spPr>
        <p:txBody>
          <a:bodyPr spcFirstLastPara="1" wrap="square" lIns="91425" tIns="91425" rIns="91425" bIns="91425" anchor="ctr" anchorCtr="0">
            <a:noAutofit/>
          </a:bodyPr>
          <a:lst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400">
                <a:solidFill>
                  <a:schemeClr val="tx1"/>
                </a:solidFill>
                <a:latin typeface="+mn-lt"/>
                <a:ea typeface="+mn-ea"/>
                <a:cs typeface="+mn-cs"/>
              </a:defRPr>
            </a:lvl5pPr>
            <a:lvl6pPr marL="2514600" indent="-228600" algn="l" rtl="0" fontAlgn="base">
              <a:spcBef>
                <a:spcPct val="20000"/>
              </a:spcBef>
              <a:spcAft>
                <a:spcPct val="0"/>
              </a:spcAft>
              <a:buChar char="»"/>
              <a:defRPr sz="1400">
                <a:solidFill>
                  <a:schemeClr val="tx1"/>
                </a:solidFill>
                <a:latin typeface="+mn-lt"/>
                <a:ea typeface="+mn-ea"/>
                <a:cs typeface="+mn-cs"/>
              </a:defRPr>
            </a:lvl6pPr>
            <a:lvl7pPr marL="2971800" indent="-228600" algn="l" rtl="0" fontAlgn="base">
              <a:spcBef>
                <a:spcPct val="20000"/>
              </a:spcBef>
              <a:spcAft>
                <a:spcPct val="0"/>
              </a:spcAft>
              <a:buChar char="»"/>
              <a:defRPr sz="1400">
                <a:solidFill>
                  <a:schemeClr val="tx1"/>
                </a:solidFill>
                <a:latin typeface="+mn-lt"/>
                <a:ea typeface="+mn-ea"/>
                <a:cs typeface="+mn-cs"/>
              </a:defRPr>
            </a:lvl7pPr>
            <a:lvl8pPr marL="3429000" indent="-228600" algn="l" rtl="0" fontAlgn="base">
              <a:spcBef>
                <a:spcPct val="20000"/>
              </a:spcBef>
              <a:spcAft>
                <a:spcPct val="0"/>
              </a:spcAft>
              <a:buChar char="»"/>
              <a:defRPr sz="1400">
                <a:solidFill>
                  <a:schemeClr val="tx1"/>
                </a:solidFill>
                <a:latin typeface="+mn-lt"/>
                <a:ea typeface="+mn-ea"/>
                <a:cs typeface="+mn-cs"/>
              </a:defRPr>
            </a:lvl8pPr>
            <a:lvl9pPr marL="3886200" indent="-228600" algn="l" rtl="0" fontAlgn="base">
              <a:spcBef>
                <a:spcPct val="20000"/>
              </a:spcBef>
              <a:spcAft>
                <a:spcPct val="0"/>
              </a:spcAft>
              <a:buChar char="»"/>
              <a:defRPr sz="1400">
                <a:solidFill>
                  <a:schemeClr val="tx1"/>
                </a:solidFill>
                <a:latin typeface="+mn-lt"/>
                <a:ea typeface="+mn-ea"/>
                <a:cs typeface="+mn-cs"/>
              </a:defRPr>
            </a:lvl9pPr>
          </a:lstStyle>
          <a:p>
            <a:pPr marL="0" indent="0">
              <a:spcBef>
                <a:spcPts val="0"/>
              </a:spcBef>
              <a:spcAft>
                <a:spcPts val="0"/>
              </a:spcAft>
              <a:buFontTx/>
              <a:buNone/>
            </a:pPr>
            <a:r>
              <a:rPr lang="en-US" sz="2000" u="sng" kern="0" dirty="0">
                <a:solidFill>
                  <a:srgbClr val="00B0F0"/>
                </a:solidFill>
              </a:rPr>
              <a:t>https://connect.njit.edu/portal/SFAS-events</a:t>
            </a:r>
            <a:endParaRPr lang="en-US" sz="2000" kern="0" dirty="0">
              <a:solidFill>
                <a:srgbClr val="00B0F0"/>
              </a:solidFill>
            </a:endParaRPr>
          </a:p>
        </p:txBody>
      </p:sp>
      <p:sp>
        <p:nvSpPr>
          <p:cNvPr id="17" name="Google Shape;255;p32">
            <a:extLst>
              <a:ext uri="{FF2B5EF4-FFF2-40B4-BE49-F238E27FC236}">
                <a16:creationId xmlns:a16="http://schemas.microsoft.com/office/drawing/2014/main" id="{BDF7AEED-AC56-412B-B04A-BC461C46D6FE}"/>
              </a:ext>
            </a:extLst>
          </p:cNvPr>
          <p:cNvSpPr txBox="1"/>
          <p:nvPr/>
        </p:nvSpPr>
        <p:spPr>
          <a:xfrm>
            <a:off x="3628725" y="1672250"/>
            <a:ext cx="725400" cy="725400"/>
          </a:xfrm>
          <a:prstGeom prst="rect">
            <a:avLst/>
          </a:prstGeom>
          <a:solidFill>
            <a:srgbClr val="C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800">
              <a:solidFill>
                <a:srgbClr val="000000"/>
              </a:solidFill>
              <a:latin typeface="DM Serif Display"/>
              <a:ea typeface="DM Serif Display"/>
              <a:cs typeface="DM Serif Display"/>
              <a:sym typeface="DM Serif Display"/>
            </a:endParaRPr>
          </a:p>
        </p:txBody>
      </p:sp>
      <p:sp>
        <p:nvSpPr>
          <p:cNvPr id="18" name="Google Shape;256;p32">
            <a:extLst>
              <a:ext uri="{FF2B5EF4-FFF2-40B4-BE49-F238E27FC236}">
                <a16:creationId xmlns:a16="http://schemas.microsoft.com/office/drawing/2014/main" id="{B49A46D9-6CF2-4B39-A6E2-92C9A84D050D}"/>
              </a:ext>
            </a:extLst>
          </p:cNvPr>
          <p:cNvSpPr txBox="1"/>
          <p:nvPr/>
        </p:nvSpPr>
        <p:spPr>
          <a:xfrm>
            <a:off x="4789899" y="1672250"/>
            <a:ext cx="725400" cy="725400"/>
          </a:xfrm>
          <a:prstGeom prst="rect">
            <a:avLst/>
          </a:prstGeom>
          <a:solidFill>
            <a:srgbClr val="C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800">
              <a:solidFill>
                <a:srgbClr val="000000"/>
              </a:solidFill>
              <a:latin typeface="DM Serif Display"/>
              <a:ea typeface="DM Serif Display"/>
              <a:cs typeface="DM Serif Display"/>
              <a:sym typeface="DM Serif Display"/>
            </a:endParaRPr>
          </a:p>
        </p:txBody>
      </p:sp>
      <p:sp>
        <p:nvSpPr>
          <p:cNvPr id="19" name="Google Shape;257;p32">
            <a:extLst>
              <a:ext uri="{FF2B5EF4-FFF2-40B4-BE49-F238E27FC236}">
                <a16:creationId xmlns:a16="http://schemas.microsoft.com/office/drawing/2014/main" id="{73A054FC-30AC-428E-A37A-C6D169790B18}"/>
              </a:ext>
            </a:extLst>
          </p:cNvPr>
          <p:cNvSpPr txBox="1"/>
          <p:nvPr/>
        </p:nvSpPr>
        <p:spPr>
          <a:xfrm>
            <a:off x="3628722" y="2949363"/>
            <a:ext cx="725400" cy="725400"/>
          </a:xfrm>
          <a:prstGeom prst="rect">
            <a:avLst/>
          </a:prstGeom>
          <a:solidFill>
            <a:srgbClr val="C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800">
              <a:solidFill>
                <a:srgbClr val="000000"/>
              </a:solidFill>
              <a:latin typeface="DM Serif Display"/>
              <a:ea typeface="DM Serif Display"/>
              <a:cs typeface="DM Serif Display"/>
              <a:sym typeface="DM Serif Display"/>
            </a:endParaRPr>
          </a:p>
        </p:txBody>
      </p:sp>
      <p:sp>
        <p:nvSpPr>
          <p:cNvPr id="20" name="Google Shape;258;p32">
            <a:extLst>
              <a:ext uri="{FF2B5EF4-FFF2-40B4-BE49-F238E27FC236}">
                <a16:creationId xmlns:a16="http://schemas.microsoft.com/office/drawing/2014/main" id="{550318BB-7A52-4BF9-A7F8-6FE1007B9002}"/>
              </a:ext>
            </a:extLst>
          </p:cNvPr>
          <p:cNvSpPr txBox="1"/>
          <p:nvPr/>
        </p:nvSpPr>
        <p:spPr>
          <a:xfrm>
            <a:off x="4789895" y="2949363"/>
            <a:ext cx="725400" cy="725400"/>
          </a:xfrm>
          <a:prstGeom prst="rect">
            <a:avLst/>
          </a:prstGeom>
          <a:solidFill>
            <a:srgbClr val="C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800">
              <a:solidFill>
                <a:srgbClr val="000000"/>
              </a:solidFill>
              <a:latin typeface="DM Serif Display"/>
              <a:ea typeface="DM Serif Display"/>
              <a:cs typeface="DM Serif Display"/>
              <a:sym typeface="DM Serif Display"/>
            </a:endParaRPr>
          </a:p>
        </p:txBody>
      </p:sp>
      <p:grpSp>
        <p:nvGrpSpPr>
          <p:cNvPr id="21" name="Google Shape;259;p32">
            <a:extLst>
              <a:ext uri="{FF2B5EF4-FFF2-40B4-BE49-F238E27FC236}">
                <a16:creationId xmlns:a16="http://schemas.microsoft.com/office/drawing/2014/main" id="{E1527909-9AA6-477C-B980-BFA299C935FC}"/>
              </a:ext>
            </a:extLst>
          </p:cNvPr>
          <p:cNvGrpSpPr/>
          <p:nvPr/>
        </p:nvGrpSpPr>
        <p:grpSpPr>
          <a:xfrm>
            <a:off x="4916393" y="1821031"/>
            <a:ext cx="468969" cy="474164"/>
            <a:chOff x="3860250" y="1427025"/>
            <a:chExt cx="487900" cy="483200"/>
          </a:xfrm>
        </p:grpSpPr>
        <p:sp>
          <p:nvSpPr>
            <p:cNvPr id="22" name="Google Shape;260;p32">
              <a:extLst>
                <a:ext uri="{FF2B5EF4-FFF2-40B4-BE49-F238E27FC236}">
                  <a16:creationId xmlns:a16="http://schemas.microsoft.com/office/drawing/2014/main" id="{A7459252-F27A-44AD-B402-8388BC921894}"/>
                </a:ext>
              </a:extLst>
            </p:cNvPr>
            <p:cNvSpPr/>
            <p:nvPr/>
          </p:nvSpPr>
          <p:spPr>
            <a:xfrm>
              <a:off x="3875800" y="1427025"/>
              <a:ext cx="472350" cy="468650"/>
            </a:xfrm>
            <a:custGeom>
              <a:avLst/>
              <a:gdLst/>
              <a:ahLst/>
              <a:cxnLst/>
              <a:rect l="l" t="t" r="r" b="b"/>
              <a:pathLst>
                <a:path w="18894" h="18746" extrusionOk="0">
                  <a:moveTo>
                    <a:pt x="15874" y="1821"/>
                  </a:moveTo>
                  <a:lnTo>
                    <a:pt x="6498" y="9403"/>
                  </a:lnTo>
                  <a:lnTo>
                    <a:pt x="1918" y="5629"/>
                  </a:lnTo>
                  <a:lnTo>
                    <a:pt x="15874" y="1821"/>
                  </a:lnTo>
                  <a:close/>
                  <a:moveTo>
                    <a:pt x="14524" y="4370"/>
                  </a:moveTo>
                  <a:lnTo>
                    <a:pt x="8425" y="11912"/>
                  </a:lnTo>
                  <a:lnTo>
                    <a:pt x="6257" y="12634"/>
                  </a:lnTo>
                  <a:lnTo>
                    <a:pt x="6981" y="10469"/>
                  </a:lnTo>
                  <a:lnTo>
                    <a:pt x="14524" y="4370"/>
                  </a:lnTo>
                  <a:close/>
                  <a:moveTo>
                    <a:pt x="17072" y="3020"/>
                  </a:moveTo>
                  <a:lnTo>
                    <a:pt x="13265" y="16976"/>
                  </a:lnTo>
                  <a:lnTo>
                    <a:pt x="9491" y="12392"/>
                  </a:lnTo>
                  <a:lnTo>
                    <a:pt x="17072" y="3020"/>
                  </a:lnTo>
                  <a:close/>
                  <a:moveTo>
                    <a:pt x="18298" y="0"/>
                  </a:moveTo>
                  <a:cubicBezTo>
                    <a:pt x="18286" y="0"/>
                    <a:pt x="18274" y="0"/>
                    <a:pt x="18262" y="3"/>
                  </a:cubicBezTo>
                  <a:lnTo>
                    <a:pt x="18253" y="3"/>
                  </a:lnTo>
                  <a:cubicBezTo>
                    <a:pt x="18238" y="6"/>
                    <a:pt x="18223" y="6"/>
                    <a:pt x="18211" y="12"/>
                  </a:cubicBezTo>
                  <a:lnTo>
                    <a:pt x="18193" y="15"/>
                  </a:lnTo>
                  <a:lnTo>
                    <a:pt x="18178" y="18"/>
                  </a:lnTo>
                  <a:lnTo>
                    <a:pt x="562" y="4822"/>
                  </a:lnTo>
                  <a:cubicBezTo>
                    <a:pt x="121" y="4943"/>
                    <a:pt x="0" y="5511"/>
                    <a:pt x="351" y="5804"/>
                  </a:cubicBezTo>
                  <a:lnTo>
                    <a:pt x="5834" y="10321"/>
                  </a:lnTo>
                  <a:lnTo>
                    <a:pt x="4826" y="13349"/>
                  </a:lnTo>
                  <a:cubicBezTo>
                    <a:pt x="4696" y="13732"/>
                    <a:pt x="4991" y="14098"/>
                    <a:pt x="5359" y="14098"/>
                  </a:cubicBezTo>
                  <a:cubicBezTo>
                    <a:pt x="5418" y="14098"/>
                    <a:pt x="5479" y="14089"/>
                    <a:pt x="5541" y="14068"/>
                  </a:cubicBezTo>
                  <a:lnTo>
                    <a:pt x="8570" y="13060"/>
                  </a:lnTo>
                  <a:lnTo>
                    <a:pt x="13087" y="18540"/>
                  </a:lnTo>
                  <a:cubicBezTo>
                    <a:pt x="13195" y="18670"/>
                    <a:pt x="13355" y="18745"/>
                    <a:pt x="13525" y="18745"/>
                  </a:cubicBezTo>
                  <a:cubicBezTo>
                    <a:pt x="13564" y="18745"/>
                    <a:pt x="13603" y="18742"/>
                    <a:pt x="13642" y="18733"/>
                  </a:cubicBezTo>
                  <a:cubicBezTo>
                    <a:pt x="13848" y="18691"/>
                    <a:pt x="14014" y="18534"/>
                    <a:pt x="14071" y="18328"/>
                  </a:cubicBezTo>
                  <a:lnTo>
                    <a:pt x="18875" y="716"/>
                  </a:lnTo>
                  <a:cubicBezTo>
                    <a:pt x="18875" y="710"/>
                    <a:pt x="18875" y="704"/>
                    <a:pt x="18878" y="698"/>
                  </a:cubicBezTo>
                  <a:lnTo>
                    <a:pt x="18881" y="683"/>
                  </a:lnTo>
                  <a:cubicBezTo>
                    <a:pt x="18884" y="668"/>
                    <a:pt x="18887" y="653"/>
                    <a:pt x="18890" y="637"/>
                  </a:cubicBezTo>
                  <a:cubicBezTo>
                    <a:pt x="18890" y="637"/>
                    <a:pt x="18890" y="634"/>
                    <a:pt x="18890" y="631"/>
                  </a:cubicBezTo>
                  <a:cubicBezTo>
                    <a:pt x="18890" y="619"/>
                    <a:pt x="18890" y="604"/>
                    <a:pt x="18893" y="592"/>
                  </a:cubicBezTo>
                  <a:lnTo>
                    <a:pt x="18893" y="580"/>
                  </a:lnTo>
                  <a:cubicBezTo>
                    <a:pt x="18893" y="568"/>
                    <a:pt x="18893" y="553"/>
                    <a:pt x="18893" y="541"/>
                  </a:cubicBezTo>
                  <a:cubicBezTo>
                    <a:pt x="18893" y="538"/>
                    <a:pt x="18893" y="535"/>
                    <a:pt x="18893" y="532"/>
                  </a:cubicBezTo>
                  <a:cubicBezTo>
                    <a:pt x="18893" y="517"/>
                    <a:pt x="18890" y="502"/>
                    <a:pt x="18890" y="487"/>
                  </a:cubicBezTo>
                  <a:cubicBezTo>
                    <a:pt x="18890" y="483"/>
                    <a:pt x="18890" y="480"/>
                    <a:pt x="18887" y="477"/>
                  </a:cubicBezTo>
                  <a:cubicBezTo>
                    <a:pt x="18887" y="465"/>
                    <a:pt x="18884" y="453"/>
                    <a:pt x="18881" y="441"/>
                  </a:cubicBezTo>
                  <a:lnTo>
                    <a:pt x="18878" y="429"/>
                  </a:lnTo>
                  <a:cubicBezTo>
                    <a:pt x="18875" y="417"/>
                    <a:pt x="18872" y="402"/>
                    <a:pt x="18866" y="390"/>
                  </a:cubicBezTo>
                  <a:cubicBezTo>
                    <a:pt x="18866" y="387"/>
                    <a:pt x="18866" y="384"/>
                    <a:pt x="18863" y="381"/>
                  </a:cubicBezTo>
                  <a:cubicBezTo>
                    <a:pt x="18860" y="369"/>
                    <a:pt x="18854" y="354"/>
                    <a:pt x="18848" y="345"/>
                  </a:cubicBezTo>
                  <a:cubicBezTo>
                    <a:pt x="18848" y="339"/>
                    <a:pt x="18845" y="333"/>
                    <a:pt x="18842" y="329"/>
                  </a:cubicBezTo>
                  <a:cubicBezTo>
                    <a:pt x="18839" y="323"/>
                    <a:pt x="18833" y="308"/>
                    <a:pt x="18830" y="299"/>
                  </a:cubicBezTo>
                  <a:cubicBezTo>
                    <a:pt x="18824" y="290"/>
                    <a:pt x="18824" y="290"/>
                    <a:pt x="18821" y="287"/>
                  </a:cubicBezTo>
                  <a:cubicBezTo>
                    <a:pt x="18815" y="275"/>
                    <a:pt x="18806" y="263"/>
                    <a:pt x="18797" y="248"/>
                  </a:cubicBezTo>
                  <a:lnTo>
                    <a:pt x="18790" y="239"/>
                  </a:lnTo>
                  <a:cubicBezTo>
                    <a:pt x="18784" y="230"/>
                    <a:pt x="18775" y="221"/>
                    <a:pt x="18769" y="212"/>
                  </a:cubicBezTo>
                  <a:cubicBezTo>
                    <a:pt x="18760" y="203"/>
                    <a:pt x="18763" y="203"/>
                    <a:pt x="18760" y="200"/>
                  </a:cubicBezTo>
                  <a:cubicBezTo>
                    <a:pt x="18751" y="188"/>
                    <a:pt x="18739" y="176"/>
                    <a:pt x="18727" y="163"/>
                  </a:cubicBezTo>
                  <a:cubicBezTo>
                    <a:pt x="18718" y="154"/>
                    <a:pt x="18706" y="142"/>
                    <a:pt x="18694" y="133"/>
                  </a:cubicBezTo>
                  <a:lnTo>
                    <a:pt x="18682" y="124"/>
                  </a:lnTo>
                  <a:cubicBezTo>
                    <a:pt x="18673" y="115"/>
                    <a:pt x="18664" y="109"/>
                    <a:pt x="18655" y="103"/>
                  </a:cubicBezTo>
                  <a:lnTo>
                    <a:pt x="18643" y="94"/>
                  </a:lnTo>
                  <a:cubicBezTo>
                    <a:pt x="18630" y="88"/>
                    <a:pt x="18618" y="79"/>
                    <a:pt x="18606" y="73"/>
                  </a:cubicBezTo>
                  <a:lnTo>
                    <a:pt x="18591" y="64"/>
                  </a:lnTo>
                  <a:lnTo>
                    <a:pt x="18564" y="52"/>
                  </a:lnTo>
                  <a:lnTo>
                    <a:pt x="18549" y="43"/>
                  </a:lnTo>
                  <a:cubicBezTo>
                    <a:pt x="18537" y="40"/>
                    <a:pt x="18522" y="34"/>
                    <a:pt x="18510" y="28"/>
                  </a:cubicBezTo>
                  <a:lnTo>
                    <a:pt x="18501" y="28"/>
                  </a:lnTo>
                  <a:cubicBezTo>
                    <a:pt x="18489" y="22"/>
                    <a:pt x="18476" y="18"/>
                    <a:pt x="18464" y="15"/>
                  </a:cubicBezTo>
                  <a:lnTo>
                    <a:pt x="18449" y="12"/>
                  </a:lnTo>
                  <a:lnTo>
                    <a:pt x="18416" y="6"/>
                  </a:lnTo>
                  <a:lnTo>
                    <a:pt x="18404" y="3"/>
                  </a:lnTo>
                  <a:cubicBezTo>
                    <a:pt x="18389" y="3"/>
                    <a:pt x="18374" y="0"/>
                    <a:pt x="18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 name="Google Shape;261;p32">
              <a:extLst>
                <a:ext uri="{FF2B5EF4-FFF2-40B4-BE49-F238E27FC236}">
                  <a16:creationId xmlns:a16="http://schemas.microsoft.com/office/drawing/2014/main" id="{1C7544D0-E996-40F2-A7EC-A57CD73DE8FA}"/>
                </a:ext>
              </a:extLst>
            </p:cNvPr>
            <p:cNvSpPr/>
            <p:nvPr/>
          </p:nvSpPr>
          <p:spPr>
            <a:xfrm>
              <a:off x="3860250" y="1861675"/>
              <a:ext cx="54675" cy="48550"/>
            </a:xfrm>
            <a:custGeom>
              <a:avLst/>
              <a:gdLst/>
              <a:ahLst/>
              <a:cxnLst/>
              <a:rect l="l" t="t" r="r" b="b"/>
              <a:pathLst>
                <a:path w="2187" h="1942" extrusionOk="0">
                  <a:moveTo>
                    <a:pt x="1563" y="1"/>
                  </a:moveTo>
                  <a:cubicBezTo>
                    <a:pt x="1416" y="1"/>
                    <a:pt x="1268" y="58"/>
                    <a:pt x="1157" y="172"/>
                  </a:cubicBezTo>
                  <a:lnTo>
                    <a:pt x="357" y="976"/>
                  </a:lnTo>
                  <a:cubicBezTo>
                    <a:pt x="0" y="1332"/>
                    <a:pt x="254" y="1942"/>
                    <a:pt x="758" y="1942"/>
                  </a:cubicBezTo>
                  <a:cubicBezTo>
                    <a:pt x="906" y="1942"/>
                    <a:pt x="1051" y="1882"/>
                    <a:pt x="1157" y="1776"/>
                  </a:cubicBezTo>
                  <a:lnTo>
                    <a:pt x="1957" y="973"/>
                  </a:lnTo>
                  <a:cubicBezTo>
                    <a:pt x="2184" y="755"/>
                    <a:pt x="2187" y="390"/>
                    <a:pt x="1963" y="166"/>
                  </a:cubicBezTo>
                  <a:cubicBezTo>
                    <a:pt x="1853" y="56"/>
                    <a:pt x="1708" y="1"/>
                    <a:pt x="1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 name="Google Shape;262;p32">
              <a:extLst>
                <a:ext uri="{FF2B5EF4-FFF2-40B4-BE49-F238E27FC236}">
                  <a16:creationId xmlns:a16="http://schemas.microsoft.com/office/drawing/2014/main" id="{8CD85C66-EFC9-49AF-915F-F8859567C896}"/>
                </a:ext>
              </a:extLst>
            </p:cNvPr>
            <p:cNvSpPr/>
            <p:nvPr/>
          </p:nvSpPr>
          <p:spPr>
            <a:xfrm>
              <a:off x="3923425" y="1801775"/>
              <a:ext cx="51350" cy="48550"/>
            </a:xfrm>
            <a:custGeom>
              <a:avLst/>
              <a:gdLst/>
              <a:ahLst/>
              <a:cxnLst/>
              <a:rect l="l" t="t" r="r" b="b"/>
              <a:pathLst>
                <a:path w="2054" h="1942" extrusionOk="0">
                  <a:moveTo>
                    <a:pt x="1430" y="0"/>
                  </a:moveTo>
                  <a:cubicBezTo>
                    <a:pt x="1286" y="0"/>
                    <a:pt x="1141" y="56"/>
                    <a:pt x="1030" y="168"/>
                  </a:cubicBezTo>
                  <a:lnTo>
                    <a:pt x="230" y="968"/>
                  </a:lnTo>
                  <a:cubicBezTo>
                    <a:pt x="4" y="1189"/>
                    <a:pt x="1" y="1551"/>
                    <a:pt x="224" y="1774"/>
                  </a:cubicBezTo>
                  <a:cubicBezTo>
                    <a:pt x="334" y="1886"/>
                    <a:pt x="478" y="1941"/>
                    <a:pt x="623" y="1941"/>
                  </a:cubicBezTo>
                  <a:cubicBezTo>
                    <a:pt x="771" y="1941"/>
                    <a:pt x="919" y="1883"/>
                    <a:pt x="1030" y="1768"/>
                  </a:cubicBezTo>
                  <a:lnTo>
                    <a:pt x="1831" y="968"/>
                  </a:lnTo>
                  <a:cubicBezTo>
                    <a:pt x="2054" y="745"/>
                    <a:pt x="2051" y="388"/>
                    <a:pt x="1831" y="168"/>
                  </a:cubicBezTo>
                  <a:cubicBezTo>
                    <a:pt x="1720" y="56"/>
                    <a:pt x="1575" y="0"/>
                    <a:pt x="14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5" name="Google Shape;263;p32">
            <a:extLst>
              <a:ext uri="{FF2B5EF4-FFF2-40B4-BE49-F238E27FC236}">
                <a16:creationId xmlns:a16="http://schemas.microsoft.com/office/drawing/2014/main" id="{CEE646E1-EA81-4BEF-843D-96CD303BD5BC}"/>
              </a:ext>
            </a:extLst>
          </p:cNvPr>
          <p:cNvSpPr/>
          <p:nvPr/>
        </p:nvSpPr>
        <p:spPr>
          <a:xfrm>
            <a:off x="3812914" y="1864884"/>
            <a:ext cx="353617" cy="340133"/>
          </a:xfrm>
          <a:custGeom>
            <a:avLst/>
            <a:gdLst/>
            <a:ahLst/>
            <a:cxnLst/>
            <a:rect l="l" t="t" r="r" b="b"/>
            <a:pathLst>
              <a:path w="20089" h="19323" extrusionOk="0">
                <a:moveTo>
                  <a:pt x="4477" y="1134"/>
                </a:moveTo>
                <a:cubicBezTo>
                  <a:pt x="4624" y="1134"/>
                  <a:pt x="4765" y="1194"/>
                  <a:pt x="4868" y="1300"/>
                </a:cubicBezTo>
                <a:lnTo>
                  <a:pt x="7268" y="3694"/>
                </a:lnTo>
                <a:cubicBezTo>
                  <a:pt x="7489" y="3915"/>
                  <a:pt x="7489" y="4271"/>
                  <a:pt x="7268" y="4494"/>
                </a:cubicBezTo>
                <a:lnTo>
                  <a:pt x="6870" y="4893"/>
                </a:lnTo>
                <a:lnTo>
                  <a:pt x="3669" y="1692"/>
                </a:lnTo>
                <a:lnTo>
                  <a:pt x="4068" y="1300"/>
                </a:lnTo>
                <a:cubicBezTo>
                  <a:pt x="4173" y="1191"/>
                  <a:pt x="4315" y="1134"/>
                  <a:pt x="4466" y="1134"/>
                </a:cubicBezTo>
                <a:cubicBezTo>
                  <a:pt x="4470" y="1134"/>
                  <a:pt x="4473" y="1134"/>
                  <a:pt x="4477" y="1134"/>
                </a:cubicBezTo>
                <a:close/>
                <a:moveTo>
                  <a:pt x="15822" y="12484"/>
                </a:moveTo>
                <a:cubicBezTo>
                  <a:pt x="15973" y="12484"/>
                  <a:pt x="16118" y="12544"/>
                  <a:pt x="16224" y="12650"/>
                </a:cubicBezTo>
                <a:lnTo>
                  <a:pt x="18624" y="15053"/>
                </a:lnTo>
                <a:cubicBezTo>
                  <a:pt x="18845" y="15274"/>
                  <a:pt x="18845" y="15633"/>
                  <a:pt x="18624" y="15854"/>
                </a:cubicBezTo>
                <a:lnTo>
                  <a:pt x="18226" y="16255"/>
                </a:lnTo>
                <a:lnTo>
                  <a:pt x="15022" y="13051"/>
                </a:lnTo>
                <a:lnTo>
                  <a:pt x="15421" y="12650"/>
                </a:lnTo>
                <a:cubicBezTo>
                  <a:pt x="15526" y="12544"/>
                  <a:pt x="15671" y="12484"/>
                  <a:pt x="15822" y="12484"/>
                </a:cubicBezTo>
                <a:close/>
                <a:moveTo>
                  <a:pt x="2881" y="2508"/>
                </a:moveTo>
                <a:lnTo>
                  <a:pt x="6073" y="5699"/>
                </a:lnTo>
                <a:cubicBezTo>
                  <a:pt x="5227" y="6656"/>
                  <a:pt x="5275" y="8103"/>
                  <a:pt x="6175" y="9005"/>
                </a:cubicBezTo>
                <a:lnTo>
                  <a:pt x="10910" y="13743"/>
                </a:lnTo>
                <a:cubicBezTo>
                  <a:pt x="11379" y="14214"/>
                  <a:pt x="11998" y="14451"/>
                  <a:pt x="12618" y="14451"/>
                </a:cubicBezTo>
                <a:cubicBezTo>
                  <a:pt x="13188" y="14451"/>
                  <a:pt x="13758" y="14252"/>
                  <a:pt x="14216" y="13849"/>
                </a:cubicBezTo>
                <a:lnTo>
                  <a:pt x="17408" y="17040"/>
                </a:lnTo>
                <a:cubicBezTo>
                  <a:pt x="16480" y="17810"/>
                  <a:pt x="15350" y="18190"/>
                  <a:pt x="14222" y="18190"/>
                </a:cubicBezTo>
                <a:cubicBezTo>
                  <a:pt x="12939" y="18190"/>
                  <a:pt x="11660" y="17697"/>
                  <a:pt x="10689" y="16726"/>
                </a:cubicBezTo>
                <a:lnTo>
                  <a:pt x="10692" y="16726"/>
                </a:lnTo>
                <a:lnTo>
                  <a:pt x="3192" y="9226"/>
                </a:lnTo>
                <a:cubicBezTo>
                  <a:pt x="1371" y="7402"/>
                  <a:pt x="1235" y="4491"/>
                  <a:pt x="2881" y="2508"/>
                </a:cubicBezTo>
                <a:close/>
                <a:moveTo>
                  <a:pt x="4468" y="1"/>
                </a:moveTo>
                <a:cubicBezTo>
                  <a:pt x="4034" y="1"/>
                  <a:pt x="3600" y="166"/>
                  <a:pt x="3267" y="497"/>
                </a:cubicBezTo>
                <a:lnTo>
                  <a:pt x="2473" y="1285"/>
                </a:lnTo>
                <a:lnTo>
                  <a:pt x="2464" y="1294"/>
                </a:lnTo>
                <a:lnTo>
                  <a:pt x="2458" y="1300"/>
                </a:lnTo>
                <a:lnTo>
                  <a:pt x="2392" y="1366"/>
                </a:lnTo>
                <a:cubicBezTo>
                  <a:pt x="0" y="3758"/>
                  <a:pt x="0" y="7635"/>
                  <a:pt x="2392" y="10026"/>
                </a:cubicBezTo>
                <a:lnTo>
                  <a:pt x="9889" y="17529"/>
                </a:lnTo>
                <a:cubicBezTo>
                  <a:pt x="11086" y="18725"/>
                  <a:pt x="12654" y="19323"/>
                  <a:pt x="14222" y="19323"/>
                </a:cubicBezTo>
                <a:cubicBezTo>
                  <a:pt x="15789" y="19323"/>
                  <a:pt x="17356" y="18725"/>
                  <a:pt x="18552" y="17529"/>
                </a:cubicBezTo>
                <a:lnTo>
                  <a:pt x="18624" y="17457"/>
                </a:lnTo>
                <a:lnTo>
                  <a:pt x="19425" y="16657"/>
                </a:lnTo>
                <a:cubicBezTo>
                  <a:pt x="20089" y="15992"/>
                  <a:pt x="20089" y="14917"/>
                  <a:pt x="19425" y="14253"/>
                </a:cubicBezTo>
                <a:lnTo>
                  <a:pt x="17024" y="11850"/>
                </a:lnTo>
                <a:cubicBezTo>
                  <a:pt x="16692" y="11518"/>
                  <a:pt x="16257" y="11352"/>
                  <a:pt x="15822" y="11352"/>
                </a:cubicBezTo>
                <a:cubicBezTo>
                  <a:pt x="15388" y="11352"/>
                  <a:pt x="14953" y="11518"/>
                  <a:pt x="14621" y="11850"/>
                </a:cubicBezTo>
                <a:lnTo>
                  <a:pt x="13820" y="12650"/>
                </a:lnTo>
                <a:lnTo>
                  <a:pt x="13531" y="12943"/>
                </a:lnTo>
                <a:cubicBezTo>
                  <a:pt x="13278" y="13193"/>
                  <a:pt x="12949" y="13319"/>
                  <a:pt x="12620" y="13319"/>
                </a:cubicBezTo>
                <a:cubicBezTo>
                  <a:pt x="12291" y="13319"/>
                  <a:pt x="11962" y="13193"/>
                  <a:pt x="11710" y="12943"/>
                </a:cubicBezTo>
                <a:lnTo>
                  <a:pt x="6978" y="8205"/>
                </a:lnTo>
                <a:cubicBezTo>
                  <a:pt x="6474" y="7704"/>
                  <a:pt x="6474" y="6889"/>
                  <a:pt x="6978" y="6385"/>
                </a:cubicBezTo>
                <a:lnTo>
                  <a:pt x="7268" y="6095"/>
                </a:lnTo>
                <a:lnTo>
                  <a:pt x="8068" y="5294"/>
                </a:lnTo>
                <a:cubicBezTo>
                  <a:pt x="8733" y="4630"/>
                  <a:pt x="8733" y="3555"/>
                  <a:pt x="8068" y="2891"/>
                </a:cubicBezTo>
                <a:lnTo>
                  <a:pt x="5668" y="497"/>
                </a:lnTo>
                <a:cubicBezTo>
                  <a:pt x="5336" y="166"/>
                  <a:pt x="4902" y="1"/>
                  <a:pt x="44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26" name="Google Shape;264;p32">
            <a:extLst>
              <a:ext uri="{FF2B5EF4-FFF2-40B4-BE49-F238E27FC236}">
                <a16:creationId xmlns:a16="http://schemas.microsoft.com/office/drawing/2014/main" id="{9B3C9FCD-E3E5-4684-A311-B84DC9633401}"/>
              </a:ext>
            </a:extLst>
          </p:cNvPr>
          <p:cNvGrpSpPr/>
          <p:nvPr/>
        </p:nvGrpSpPr>
        <p:grpSpPr>
          <a:xfrm>
            <a:off x="3768496" y="3101122"/>
            <a:ext cx="398020" cy="421914"/>
            <a:chOff x="-5995925" y="2757850"/>
            <a:chExt cx="275675" cy="292225"/>
          </a:xfrm>
        </p:grpSpPr>
        <p:sp>
          <p:nvSpPr>
            <p:cNvPr id="27" name="Google Shape;265;p32">
              <a:extLst>
                <a:ext uri="{FF2B5EF4-FFF2-40B4-BE49-F238E27FC236}">
                  <a16:creationId xmlns:a16="http://schemas.microsoft.com/office/drawing/2014/main" id="{405EAF7C-1E3F-4798-9EC3-9D26100458CC}"/>
                </a:ext>
              </a:extLst>
            </p:cNvPr>
            <p:cNvSpPr/>
            <p:nvPr/>
          </p:nvSpPr>
          <p:spPr>
            <a:xfrm>
              <a:off x="-5995925" y="2757850"/>
              <a:ext cx="275675" cy="292225"/>
            </a:xfrm>
            <a:custGeom>
              <a:avLst/>
              <a:gdLst/>
              <a:ahLst/>
              <a:cxnLst/>
              <a:rect l="l" t="t" r="r" b="b"/>
              <a:pathLst>
                <a:path w="11027" h="11689" extrusionOk="0">
                  <a:moveTo>
                    <a:pt x="9924" y="1324"/>
                  </a:moveTo>
                  <a:cubicBezTo>
                    <a:pt x="10113" y="1324"/>
                    <a:pt x="10271" y="1481"/>
                    <a:pt x="10271" y="1702"/>
                  </a:cubicBezTo>
                  <a:lnTo>
                    <a:pt x="10271" y="9263"/>
                  </a:lnTo>
                  <a:lnTo>
                    <a:pt x="10302" y="9263"/>
                  </a:lnTo>
                  <a:cubicBezTo>
                    <a:pt x="10302" y="9452"/>
                    <a:pt x="10145" y="9610"/>
                    <a:pt x="9956" y="9610"/>
                  </a:cubicBezTo>
                  <a:lnTo>
                    <a:pt x="9609" y="9610"/>
                  </a:lnTo>
                  <a:lnTo>
                    <a:pt x="9609" y="8570"/>
                  </a:lnTo>
                  <a:cubicBezTo>
                    <a:pt x="9609" y="8381"/>
                    <a:pt x="9452" y="8223"/>
                    <a:pt x="9263" y="8223"/>
                  </a:cubicBezTo>
                  <a:lnTo>
                    <a:pt x="4442" y="8223"/>
                  </a:lnTo>
                  <a:cubicBezTo>
                    <a:pt x="4253" y="8223"/>
                    <a:pt x="4096" y="8381"/>
                    <a:pt x="4096" y="8570"/>
                  </a:cubicBezTo>
                  <a:lnTo>
                    <a:pt x="4096" y="9610"/>
                  </a:lnTo>
                  <a:lnTo>
                    <a:pt x="3434" y="9610"/>
                  </a:lnTo>
                  <a:lnTo>
                    <a:pt x="3434" y="1324"/>
                  </a:lnTo>
                  <a:close/>
                  <a:moveTo>
                    <a:pt x="2426" y="631"/>
                  </a:moveTo>
                  <a:cubicBezTo>
                    <a:pt x="2647" y="631"/>
                    <a:pt x="2804" y="788"/>
                    <a:pt x="2804" y="977"/>
                  </a:cubicBezTo>
                  <a:lnTo>
                    <a:pt x="2804" y="9925"/>
                  </a:lnTo>
                  <a:cubicBezTo>
                    <a:pt x="2804" y="10114"/>
                    <a:pt x="2647" y="10271"/>
                    <a:pt x="2426" y="10271"/>
                  </a:cubicBezTo>
                  <a:lnTo>
                    <a:pt x="1071" y="10271"/>
                  </a:lnTo>
                  <a:cubicBezTo>
                    <a:pt x="851" y="10271"/>
                    <a:pt x="693" y="10114"/>
                    <a:pt x="693" y="9925"/>
                  </a:cubicBezTo>
                  <a:lnTo>
                    <a:pt x="693" y="977"/>
                  </a:lnTo>
                  <a:cubicBezTo>
                    <a:pt x="693" y="788"/>
                    <a:pt x="851" y="631"/>
                    <a:pt x="1071" y="631"/>
                  </a:cubicBezTo>
                  <a:close/>
                  <a:moveTo>
                    <a:pt x="8948" y="8948"/>
                  </a:moveTo>
                  <a:lnTo>
                    <a:pt x="8948" y="10996"/>
                  </a:lnTo>
                  <a:lnTo>
                    <a:pt x="4852" y="10996"/>
                  </a:lnTo>
                  <a:lnTo>
                    <a:pt x="4852" y="8948"/>
                  </a:lnTo>
                  <a:close/>
                  <a:moveTo>
                    <a:pt x="1008" y="1"/>
                  </a:moveTo>
                  <a:cubicBezTo>
                    <a:pt x="473" y="1"/>
                    <a:pt x="0" y="473"/>
                    <a:pt x="0" y="1009"/>
                  </a:cubicBezTo>
                  <a:lnTo>
                    <a:pt x="0" y="9956"/>
                  </a:lnTo>
                  <a:cubicBezTo>
                    <a:pt x="0" y="10523"/>
                    <a:pt x="473" y="10996"/>
                    <a:pt x="1008" y="10996"/>
                  </a:cubicBezTo>
                  <a:lnTo>
                    <a:pt x="2395" y="10996"/>
                  </a:lnTo>
                  <a:cubicBezTo>
                    <a:pt x="2836" y="10996"/>
                    <a:pt x="3214" y="10712"/>
                    <a:pt x="3371" y="10303"/>
                  </a:cubicBezTo>
                  <a:lnTo>
                    <a:pt x="4127" y="10303"/>
                  </a:lnTo>
                  <a:lnTo>
                    <a:pt x="4127" y="11342"/>
                  </a:lnTo>
                  <a:cubicBezTo>
                    <a:pt x="4127" y="11531"/>
                    <a:pt x="4285" y="11689"/>
                    <a:pt x="4474" y="11689"/>
                  </a:cubicBezTo>
                  <a:lnTo>
                    <a:pt x="9294" y="11689"/>
                  </a:lnTo>
                  <a:cubicBezTo>
                    <a:pt x="9483" y="11689"/>
                    <a:pt x="9641" y="11531"/>
                    <a:pt x="9641" y="11342"/>
                  </a:cubicBezTo>
                  <a:lnTo>
                    <a:pt x="9641" y="10271"/>
                  </a:lnTo>
                  <a:lnTo>
                    <a:pt x="9987" y="10271"/>
                  </a:lnTo>
                  <a:cubicBezTo>
                    <a:pt x="10554" y="10271"/>
                    <a:pt x="11027" y="9799"/>
                    <a:pt x="11027" y="9263"/>
                  </a:cubicBezTo>
                  <a:lnTo>
                    <a:pt x="11027" y="1702"/>
                  </a:lnTo>
                  <a:cubicBezTo>
                    <a:pt x="10995" y="1103"/>
                    <a:pt x="10554" y="662"/>
                    <a:pt x="9956" y="662"/>
                  </a:cubicBezTo>
                  <a:lnTo>
                    <a:pt x="3371" y="662"/>
                  </a:lnTo>
                  <a:cubicBezTo>
                    <a:pt x="3214" y="284"/>
                    <a:pt x="2867" y="1"/>
                    <a:pt x="2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66;p32">
              <a:extLst>
                <a:ext uri="{FF2B5EF4-FFF2-40B4-BE49-F238E27FC236}">
                  <a16:creationId xmlns:a16="http://schemas.microsoft.com/office/drawing/2014/main" id="{3BC7D27F-E01C-47F2-9701-FB03173DF35B}"/>
                </a:ext>
              </a:extLst>
            </p:cNvPr>
            <p:cNvSpPr/>
            <p:nvPr/>
          </p:nvSpPr>
          <p:spPr>
            <a:xfrm>
              <a:off x="-5892750" y="2808250"/>
              <a:ext cx="137850" cy="69350"/>
            </a:xfrm>
            <a:custGeom>
              <a:avLst/>
              <a:gdLst/>
              <a:ahLst/>
              <a:cxnLst/>
              <a:rect l="l" t="t" r="r" b="b"/>
              <a:pathLst>
                <a:path w="5514" h="2774" extrusionOk="0">
                  <a:moveTo>
                    <a:pt x="4821" y="694"/>
                  </a:moveTo>
                  <a:lnTo>
                    <a:pt x="4821" y="2112"/>
                  </a:lnTo>
                  <a:lnTo>
                    <a:pt x="725" y="2112"/>
                  </a:lnTo>
                  <a:lnTo>
                    <a:pt x="725" y="694"/>
                  </a:lnTo>
                  <a:close/>
                  <a:moveTo>
                    <a:pt x="347" y="1"/>
                  </a:moveTo>
                  <a:cubicBezTo>
                    <a:pt x="158" y="1"/>
                    <a:pt x="0" y="158"/>
                    <a:pt x="0" y="348"/>
                  </a:cubicBezTo>
                  <a:lnTo>
                    <a:pt x="0" y="2427"/>
                  </a:lnTo>
                  <a:cubicBezTo>
                    <a:pt x="0" y="2616"/>
                    <a:pt x="158" y="2773"/>
                    <a:pt x="347" y="2773"/>
                  </a:cubicBezTo>
                  <a:lnTo>
                    <a:pt x="5167" y="2773"/>
                  </a:lnTo>
                  <a:cubicBezTo>
                    <a:pt x="5356" y="2773"/>
                    <a:pt x="5514" y="2616"/>
                    <a:pt x="5514" y="2427"/>
                  </a:cubicBezTo>
                  <a:lnTo>
                    <a:pt x="5514" y="348"/>
                  </a:lnTo>
                  <a:cubicBezTo>
                    <a:pt x="5514" y="158"/>
                    <a:pt x="5356" y="1"/>
                    <a:pt x="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7;p32">
              <a:extLst>
                <a:ext uri="{FF2B5EF4-FFF2-40B4-BE49-F238E27FC236}">
                  <a16:creationId xmlns:a16="http://schemas.microsoft.com/office/drawing/2014/main" id="{36DAFB7C-C683-4A5B-9D48-1D0599D9110C}"/>
                </a:ext>
              </a:extLst>
            </p:cNvPr>
            <p:cNvSpPr/>
            <p:nvPr/>
          </p:nvSpPr>
          <p:spPr>
            <a:xfrm>
              <a:off x="-5891975" y="2895675"/>
              <a:ext cx="34700" cy="17375"/>
            </a:xfrm>
            <a:custGeom>
              <a:avLst/>
              <a:gdLst/>
              <a:ahLst/>
              <a:cxnLst/>
              <a:rect l="l" t="t" r="r" b="b"/>
              <a:pathLst>
                <a:path w="1388" h="695" extrusionOk="0">
                  <a:moveTo>
                    <a:pt x="379" y="1"/>
                  </a:moveTo>
                  <a:cubicBezTo>
                    <a:pt x="158" y="1"/>
                    <a:pt x="1" y="159"/>
                    <a:pt x="1" y="348"/>
                  </a:cubicBezTo>
                  <a:cubicBezTo>
                    <a:pt x="1" y="537"/>
                    <a:pt x="158" y="694"/>
                    <a:pt x="379" y="694"/>
                  </a:cubicBezTo>
                  <a:lnTo>
                    <a:pt x="1041" y="694"/>
                  </a:lnTo>
                  <a:cubicBezTo>
                    <a:pt x="1230" y="694"/>
                    <a:pt x="1387" y="537"/>
                    <a:pt x="1387" y="348"/>
                  </a:cubicBezTo>
                  <a:cubicBezTo>
                    <a:pt x="1356" y="127"/>
                    <a:pt x="1198" y="1"/>
                    <a:pt x="10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68;p32">
              <a:extLst>
                <a:ext uri="{FF2B5EF4-FFF2-40B4-BE49-F238E27FC236}">
                  <a16:creationId xmlns:a16="http://schemas.microsoft.com/office/drawing/2014/main" id="{E3F4ACEF-1631-48D2-857F-80EB0ABAA0D2}"/>
                </a:ext>
              </a:extLst>
            </p:cNvPr>
            <p:cNvSpPr/>
            <p:nvPr/>
          </p:nvSpPr>
          <p:spPr>
            <a:xfrm>
              <a:off x="-5891975" y="2928775"/>
              <a:ext cx="34700" cy="18125"/>
            </a:xfrm>
            <a:custGeom>
              <a:avLst/>
              <a:gdLst/>
              <a:ahLst/>
              <a:cxnLst/>
              <a:rect l="l" t="t" r="r" b="b"/>
              <a:pathLst>
                <a:path w="1388" h="725" extrusionOk="0">
                  <a:moveTo>
                    <a:pt x="379" y="0"/>
                  </a:moveTo>
                  <a:cubicBezTo>
                    <a:pt x="158" y="0"/>
                    <a:pt x="1" y="158"/>
                    <a:pt x="1" y="378"/>
                  </a:cubicBezTo>
                  <a:cubicBezTo>
                    <a:pt x="1" y="567"/>
                    <a:pt x="158" y="725"/>
                    <a:pt x="379" y="725"/>
                  </a:cubicBezTo>
                  <a:lnTo>
                    <a:pt x="1041" y="725"/>
                  </a:lnTo>
                  <a:cubicBezTo>
                    <a:pt x="1230" y="725"/>
                    <a:pt x="1387" y="567"/>
                    <a:pt x="1387" y="378"/>
                  </a:cubicBezTo>
                  <a:cubicBezTo>
                    <a:pt x="1356" y="158"/>
                    <a:pt x="1198" y="0"/>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69;p32">
              <a:extLst>
                <a:ext uri="{FF2B5EF4-FFF2-40B4-BE49-F238E27FC236}">
                  <a16:creationId xmlns:a16="http://schemas.microsoft.com/office/drawing/2014/main" id="{3D28768D-0AC8-47F0-A8EB-43CC7A138821}"/>
                </a:ext>
              </a:extLst>
            </p:cNvPr>
            <p:cNvSpPr/>
            <p:nvPr/>
          </p:nvSpPr>
          <p:spPr>
            <a:xfrm>
              <a:off x="-5840775" y="2928775"/>
              <a:ext cx="34675" cy="18125"/>
            </a:xfrm>
            <a:custGeom>
              <a:avLst/>
              <a:gdLst/>
              <a:ahLst/>
              <a:cxnLst/>
              <a:rect l="l" t="t" r="r" b="b"/>
              <a:pathLst>
                <a:path w="1387" h="725" extrusionOk="0">
                  <a:moveTo>
                    <a:pt x="379" y="0"/>
                  </a:moveTo>
                  <a:cubicBezTo>
                    <a:pt x="158" y="0"/>
                    <a:pt x="1" y="158"/>
                    <a:pt x="1" y="378"/>
                  </a:cubicBezTo>
                  <a:cubicBezTo>
                    <a:pt x="1" y="567"/>
                    <a:pt x="158" y="725"/>
                    <a:pt x="379" y="725"/>
                  </a:cubicBezTo>
                  <a:lnTo>
                    <a:pt x="1040" y="725"/>
                  </a:lnTo>
                  <a:cubicBezTo>
                    <a:pt x="1229" y="725"/>
                    <a:pt x="1387" y="567"/>
                    <a:pt x="1387" y="378"/>
                  </a:cubicBezTo>
                  <a:cubicBezTo>
                    <a:pt x="1387" y="158"/>
                    <a:pt x="1229" y="0"/>
                    <a:pt x="10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0;p32">
              <a:extLst>
                <a:ext uri="{FF2B5EF4-FFF2-40B4-BE49-F238E27FC236}">
                  <a16:creationId xmlns:a16="http://schemas.microsoft.com/office/drawing/2014/main" id="{073464A7-8773-4CC8-9FC6-B58E879A48C5}"/>
                </a:ext>
              </a:extLst>
            </p:cNvPr>
            <p:cNvSpPr/>
            <p:nvPr/>
          </p:nvSpPr>
          <p:spPr>
            <a:xfrm>
              <a:off x="-5840775" y="2895675"/>
              <a:ext cx="34675" cy="17375"/>
            </a:xfrm>
            <a:custGeom>
              <a:avLst/>
              <a:gdLst/>
              <a:ahLst/>
              <a:cxnLst/>
              <a:rect l="l" t="t" r="r" b="b"/>
              <a:pathLst>
                <a:path w="1387" h="695" extrusionOk="0">
                  <a:moveTo>
                    <a:pt x="379" y="1"/>
                  </a:moveTo>
                  <a:cubicBezTo>
                    <a:pt x="158" y="1"/>
                    <a:pt x="1" y="159"/>
                    <a:pt x="1" y="348"/>
                  </a:cubicBezTo>
                  <a:cubicBezTo>
                    <a:pt x="1" y="537"/>
                    <a:pt x="158" y="694"/>
                    <a:pt x="379" y="694"/>
                  </a:cubicBezTo>
                  <a:lnTo>
                    <a:pt x="1040" y="694"/>
                  </a:lnTo>
                  <a:cubicBezTo>
                    <a:pt x="1229" y="694"/>
                    <a:pt x="1387" y="537"/>
                    <a:pt x="1387" y="348"/>
                  </a:cubicBezTo>
                  <a:cubicBezTo>
                    <a:pt x="1387" y="127"/>
                    <a:pt x="1229" y="1"/>
                    <a:pt x="10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1;p32">
              <a:extLst>
                <a:ext uri="{FF2B5EF4-FFF2-40B4-BE49-F238E27FC236}">
                  <a16:creationId xmlns:a16="http://schemas.microsoft.com/office/drawing/2014/main" id="{4DC68EE6-8E49-424B-B7FD-56A192423912}"/>
                </a:ext>
              </a:extLst>
            </p:cNvPr>
            <p:cNvSpPr/>
            <p:nvPr/>
          </p:nvSpPr>
          <p:spPr>
            <a:xfrm>
              <a:off x="-5789575" y="2895675"/>
              <a:ext cx="34675" cy="17375"/>
            </a:xfrm>
            <a:custGeom>
              <a:avLst/>
              <a:gdLst/>
              <a:ahLst/>
              <a:cxnLst/>
              <a:rect l="l" t="t" r="r" b="b"/>
              <a:pathLst>
                <a:path w="1387" h="695" extrusionOk="0">
                  <a:moveTo>
                    <a:pt x="379" y="1"/>
                  </a:moveTo>
                  <a:cubicBezTo>
                    <a:pt x="158" y="1"/>
                    <a:pt x="1" y="159"/>
                    <a:pt x="1" y="348"/>
                  </a:cubicBezTo>
                  <a:cubicBezTo>
                    <a:pt x="1" y="537"/>
                    <a:pt x="158" y="694"/>
                    <a:pt x="379" y="694"/>
                  </a:cubicBezTo>
                  <a:lnTo>
                    <a:pt x="1040" y="694"/>
                  </a:lnTo>
                  <a:cubicBezTo>
                    <a:pt x="1229" y="694"/>
                    <a:pt x="1387" y="537"/>
                    <a:pt x="1387" y="348"/>
                  </a:cubicBezTo>
                  <a:cubicBezTo>
                    <a:pt x="1387" y="127"/>
                    <a:pt x="1229" y="1"/>
                    <a:pt x="10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2;p32">
              <a:extLst>
                <a:ext uri="{FF2B5EF4-FFF2-40B4-BE49-F238E27FC236}">
                  <a16:creationId xmlns:a16="http://schemas.microsoft.com/office/drawing/2014/main" id="{4D947E87-C57A-4F7F-A55D-393B215EC33B}"/>
                </a:ext>
              </a:extLst>
            </p:cNvPr>
            <p:cNvSpPr/>
            <p:nvPr/>
          </p:nvSpPr>
          <p:spPr>
            <a:xfrm>
              <a:off x="-5789575" y="2928775"/>
              <a:ext cx="34675" cy="18125"/>
            </a:xfrm>
            <a:custGeom>
              <a:avLst/>
              <a:gdLst/>
              <a:ahLst/>
              <a:cxnLst/>
              <a:rect l="l" t="t" r="r" b="b"/>
              <a:pathLst>
                <a:path w="1387" h="725" extrusionOk="0">
                  <a:moveTo>
                    <a:pt x="379" y="0"/>
                  </a:moveTo>
                  <a:cubicBezTo>
                    <a:pt x="158" y="0"/>
                    <a:pt x="1" y="158"/>
                    <a:pt x="1" y="378"/>
                  </a:cubicBezTo>
                  <a:cubicBezTo>
                    <a:pt x="1" y="567"/>
                    <a:pt x="158" y="725"/>
                    <a:pt x="379" y="725"/>
                  </a:cubicBezTo>
                  <a:lnTo>
                    <a:pt x="1040" y="725"/>
                  </a:lnTo>
                  <a:cubicBezTo>
                    <a:pt x="1229" y="725"/>
                    <a:pt x="1387" y="567"/>
                    <a:pt x="1387" y="378"/>
                  </a:cubicBezTo>
                  <a:cubicBezTo>
                    <a:pt x="1387" y="158"/>
                    <a:pt x="1229" y="0"/>
                    <a:pt x="10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3;p32">
              <a:extLst>
                <a:ext uri="{FF2B5EF4-FFF2-40B4-BE49-F238E27FC236}">
                  <a16:creationId xmlns:a16="http://schemas.microsoft.com/office/drawing/2014/main" id="{665DB9E7-E5C1-4E2B-BBAD-8C870477642D}"/>
                </a:ext>
              </a:extLst>
            </p:cNvPr>
            <p:cNvSpPr/>
            <p:nvPr/>
          </p:nvSpPr>
          <p:spPr>
            <a:xfrm>
              <a:off x="-5858100" y="2998075"/>
              <a:ext cx="68550" cy="17350"/>
            </a:xfrm>
            <a:custGeom>
              <a:avLst/>
              <a:gdLst/>
              <a:ahLst/>
              <a:cxnLst/>
              <a:rect l="l" t="t" r="r" b="b"/>
              <a:pathLst>
                <a:path w="2742" h="694" extrusionOk="0">
                  <a:moveTo>
                    <a:pt x="347" y="1"/>
                  </a:moveTo>
                  <a:cubicBezTo>
                    <a:pt x="158" y="1"/>
                    <a:pt x="1" y="158"/>
                    <a:pt x="1" y="347"/>
                  </a:cubicBezTo>
                  <a:cubicBezTo>
                    <a:pt x="1" y="536"/>
                    <a:pt x="158" y="694"/>
                    <a:pt x="347" y="694"/>
                  </a:cubicBezTo>
                  <a:lnTo>
                    <a:pt x="2395" y="694"/>
                  </a:lnTo>
                  <a:cubicBezTo>
                    <a:pt x="2584" y="694"/>
                    <a:pt x="2742" y="536"/>
                    <a:pt x="2742" y="347"/>
                  </a:cubicBezTo>
                  <a:cubicBezTo>
                    <a:pt x="2742" y="158"/>
                    <a:pt x="2584" y="1"/>
                    <a:pt x="2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274;p32">
            <a:extLst>
              <a:ext uri="{FF2B5EF4-FFF2-40B4-BE49-F238E27FC236}">
                <a16:creationId xmlns:a16="http://schemas.microsoft.com/office/drawing/2014/main" id="{97A8CEB9-4193-44B3-8645-191DF6FCCD09}"/>
              </a:ext>
            </a:extLst>
          </p:cNvPr>
          <p:cNvSpPr/>
          <p:nvPr/>
        </p:nvSpPr>
        <p:spPr>
          <a:xfrm>
            <a:off x="4935550" y="3052174"/>
            <a:ext cx="430673" cy="527700"/>
          </a:xfrm>
          <a:custGeom>
            <a:avLst/>
            <a:gdLst/>
            <a:ahLst/>
            <a:cxnLst/>
            <a:rect l="l" t="t" r="r" b="b"/>
            <a:pathLst>
              <a:path w="11153" h="11713" extrusionOk="0">
                <a:moveTo>
                  <a:pt x="9594" y="693"/>
                </a:moveTo>
                <a:cubicBezTo>
                  <a:pt x="9767" y="693"/>
                  <a:pt x="9940" y="764"/>
                  <a:pt x="10082" y="906"/>
                </a:cubicBezTo>
                <a:cubicBezTo>
                  <a:pt x="10365" y="1158"/>
                  <a:pt x="10365" y="1599"/>
                  <a:pt x="10082" y="1883"/>
                </a:cubicBezTo>
                <a:lnTo>
                  <a:pt x="9168" y="2796"/>
                </a:lnTo>
                <a:lnTo>
                  <a:pt x="6175" y="3364"/>
                </a:lnTo>
                <a:lnTo>
                  <a:pt x="6175" y="1410"/>
                </a:lnTo>
                <a:lnTo>
                  <a:pt x="8475" y="1410"/>
                </a:lnTo>
                <a:cubicBezTo>
                  <a:pt x="8538" y="1410"/>
                  <a:pt x="8664" y="1379"/>
                  <a:pt x="8696" y="1284"/>
                </a:cubicBezTo>
                <a:lnTo>
                  <a:pt x="9105" y="906"/>
                </a:lnTo>
                <a:cubicBezTo>
                  <a:pt x="9247" y="764"/>
                  <a:pt x="9420" y="693"/>
                  <a:pt x="9594" y="693"/>
                </a:cubicBezTo>
                <a:close/>
                <a:moveTo>
                  <a:pt x="5136" y="749"/>
                </a:moveTo>
                <a:cubicBezTo>
                  <a:pt x="5325" y="749"/>
                  <a:pt x="5482" y="906"/>
                  <a:pt x="5482" y="1095"/>
                </a:cubicBezTo>
                <a:lnTo>
                  <a:pt x="5482" y="4214"/>
                </a:lnTo>
                <a:cubicBezTo>
                  <a:pt x="5356" y="4151"/>
                  <a:pt x="5230" y="4151"/>
                  <a:pt x="5136" y="4151"/>
                </a:cubicBezTo>
                <a:cubicBezTo>
                  <a:pt x="5010" y="4151"/>
                  <a:pt x="4884" y="4151"/>
                  <a:pt x="4758" y="4214"/>
                </a:cubicBezTo>
                <a:lnTo>
                  <a:pt x="4758" y="1095"/>
                </a:lnTo>
                <a:cubicBezTo>
                  <a:pt x="4758" y="906"/>
                  <a:pt x="4915" y="749"/>
                  <a:pt x="5136" y="749"/>
                </a:cubicBezTo>
                <a:close/>
                <a:moveTo>
                  <a:pt x="5136" y="4844"/>
                </a:moveTo>
                <a:cubicBezTo>
                  <a:pt x="5671" y="4844"/>
                  <a:pt x="6144" y="5317"/>
                  <a:pt x="6144" y="5852"/>
                </a:cubicBezTo>
                <a:cubicBezTo>
                  <a:pt x="6144" y="6419"/>
                  <a:pt x="5671" y="6861"/>
                  <a:pt x="5136" y="6861"/>
                </a:cubicBezTo>
                <a:cubicBezTo>
                  <a:pt x="4568" y="6861"/>
                  <a:pt x="4096" y="6388"/>
                  <a:pt x="4096" y="5852"/>
                </a:cubicBezTo>
                <a:cubicBezTo>
                  <a:pt x="4096" y="5317"/>
                  <a:pt x="4568" y="4844"/>
                  <a:pt x="5136" y="4844"/>
                </a:cubicBezTo>
                <a:close/>
                <a:moveTo>
                  <a:pt x="4096" y="1442"/>
                </a:moveTo>
                <a:lnTo>
                  <a:pt x="4096" y="4529"/>
                </a:lnTo>
                <a:cubicBezTo>
                  <a:pt x="3655" y="4844"/>
                  <a:pt x="3434" y="5348"/>
                  <a:pt x="3434" y="5884"/>
                </a:cubicBezTo>
                <a:cubicBezTo>
                  <a:pt x="3434" y="6136"/>
                  <a:pt x="3466" y="6419"/>
                  <a:pt x="3592" y="6609"/>
                </a:cubicBezTo>
                <a:lnTo>
                  <a:pt x="2332" y="8184"/>
                </a:lnTo>
                <a:cubicBezTo>
                  <a:pt x="1323" y="7522"/>
                  <a:pt x="725" y="6356"/>
                  <a:pt x="725" y="5159"/>
                </a:cubicBezTo>
                <a:cubicBezTo>
                  <a:pt x="662" y="3143"/>
                  <a:pt x="2206" y="1568"/>
                  <a:pt x="4096" y="1442"/>
                </a:cubicBezTo>
                <a:close/>
                <a:moveTo>
                  <a:pt x="8916" y="3521"/>
                </a:moveTo>
                <a:lnTo>
                  <a:pt x="8916" y="4466"/>
                </a:lnTo>
                <a:cubicBezTo>
                  <a:pt x="8916" y="4529"/>
                  <a:pt x="8916" y="4592"/>
                  <a:pt x="8948" y="4624"/>
                </a:cubicBezTo>
                <a:lnTo>
                  <a:pt x="9798" y="6419"/>
                </a:lnTo>
                <a:cubicBezTo>
                  <a:pt x="9893" y="6577"/>
                  <a:pt x="9798" y="6672"/>
                  <a:pt x="9798" y="6735"/>
                </a:cubicBezTo>
                <a:cubicBezTo>
                  <a:pt x="9767" y="6766"/>
                  <a:pt x="9704" y="6892"/>
                  <a:pt x="9546" y="6892"/>
                </a:cubicBezTo>
                <a:lnTo>
                  <a:pt x="9263" y="6892"/>
                </a:lnTo>
                <a:cubicBezTo>
                  <a:pt x="9074" y="6892"/>
                  <a:pt x="8916" y="7050"/>
                  <a:pt x="8916" y="7239"/>
                </a:cubicBezTo>
                <a:lnTo>
                  <a:pt x="8916" y="8341"/>
                </a:lnTo>
                <a:cubicBezTo>
                  <a:pt x="8633" y="8467"/>
                  <a:pt x="8381" y="8656"/>
                  <a:pt x="8286" y="8971"/>
                </a:cubicBezTo>
                <a:lnTo>
                  <a:pt x="6522" y="8971"/>
                </a:lnTo>
                <a:cubicBezTo>
                  <a:pt x="5955" y="8971"/>
                  <a:pt x="5482" y="8499"/>
                  <a:pt x="5482" y="7932"/>
                </a:cubicBezTo>
                <a:lnTo>
                  <a:pt x="5482" y="7554"/>
                </a:lnTo>
                <a:cubicBezTo>
                  <a:pt x="6270" y="7396"/>
                  <a:pt x="6868" y="6672"/>
                  <a:pt x="6868" y="5852"/>
                </a:cubicBezTo>
                <a:cubicBezTo>
                  <a:pt x="6868" y="5317"/>
                  <a:pt x="6585" y="4781"/>
                  <a:pt x="6207" y="4466"/>
                </a:cubicBezTo>
                <a:lnTo>
                  <a:pt x="6207" y="4088"/>
                </a:lnTo>
                <a:lnTo>
                  <a:pt x="8916" y="3521"/>
                </a:lnTo>
                <a:close/>
                <a:moveTo>
                  <a:pt x="9231" y="8940"/>
                </a:moveTo>
                <a:cubicBezTo>
                  <a:pt x="9420" y="8940"/>
                  <a:pt x="9578" y="9097"/>
                  <a:pt x="9578" y="9286"/>
                </a:cubicBezTo>
                <a:cubicBezTo>
                  <a:pt x="9578" y="9475"/>
                  <a:pt x="9420" y="9633"/>
                  <a:pt x="9231" y="9633"/>
                </a:cubicBezTo>
                <a:cubicBezTo>
                  <a:pt x="9011" y="9633"/>
                  <a:pt x="8853" y="9475"/>
                  <a:pt x="8853" y="9286"/>
                </a:cubicBezTo>
                <a:cubicBezTo>
                  <a:pt x="8853" y="9097"/>
                  <a:pt x="9011" y="8940"/>
                  <a:pt x="9231" y="8940"/>
                </a:cubicBezTo>
                <a:close/>
                <a:moveTo>
                  <a:pt x="3970" y="7144"/>
                </a:moveTo>
                <a:cubicBezTo>
                  <a:pt x="4222" y="7365"/>
                  <a:pt x="4442" y="7522"/>
                  <a:pt x="4758" y="7554"/>
                </a:cubicBezTo>
                <a:lnTo>
                  <a:pt x="4758" y="7932"/>
                </a:lnTo>
                <a:cubicBezTo>
                  <a:pt x="4758" y="8877"/>
                  <a:pt x="5514" y="9633"/>
                  <a:pt x="6459" y="9633"/>
                </a:cubicBezTo>
                <a:lnTo>
                  <a:pt x="8223" y="9633"/>
                </a:lnTo>
                <a:cubicBezTo>
                  <a:pt x="8286" y="9727"/>
                  <a:pt x="8318" y="9791"/>
                  <a:pt x="8349" y="9822"/>
                </a:cubicBezTo>
                <a:cubicBezTo>
                  <a:pt x="8034" y="10137"/>
                  <a:pt x="7593" y="10295"/>
                  <a:pt x="7183" y="10295"/>
                </a:cubicBezTo>
                <a:lnTo>
                  <a:pt x="5797" y="10295"/>
                </a:lnTo>
                <a:cubicBezTo>
                  <a:pt x="5608" y="10295"/>
                  <a:pt x="5451" y="10452"/>
                  <a:pt x="5451" y="10673"/>
                </a:cubicBezTo>
                <a:lnTo>
                  <a:pt x="5451" y="11051"/>
                </a:lnTo>
                <a:lnTo>
                  <a:pt x="2710" y="11051"/>
                </a:lnTo>
                <a:lnTo>
                  <a:pt x="2710" y="8719"/>
                </a:lnTo>
                <a:lnTo>
                  <a:pt x="3970" y="7144"/>
                </a:lnTo>
                <a:close/>
                <a:moveTo>
                  <a:pt x="9629" y="0"/>
                </a:moveTo>
                <a:cubicBezTo>
                  <a:pt x="9278" y="0"/>
                  <a:pt x="8932" y="134"/>
                  <a:pt x="8664" y="402"/>
                </a:cubicBezTo>
                <a:lnTo>
                  <a:pt x="8412" y="686"/>
                </a:lnTo>
                <a:lnTo>
                  <a:pt x="6144" y="686"/>
                </a:lnTo>
                <a:cubicBezTo>
                  <a:pt x="5986" y="308"/>
                  <a:pt x="5640" y="24"/>
                  <a:pt x="5167" y="24"/>
                </a:cubicBezTo>
                <a:cubicBezTo>
                  <a:pt x="4726" y="24"/>
                  <a:pt x="4348" y="308"/>
                  <a:pt x="4190" y="686"/>
                </a:cubicBezTo>
                <a:cubicBezTo>
                  <a:pt x="1859" y="812"/>
                  <a:pt x="0" y="2702"/>
                  <a:pt x="0" y="5033"/>
                </a:cubicBezTo>
                <a:cubicBezTo>
                  <a:pt x="0" y="6514"/>
                  <a:pt x="725" y="7900"/>
                  <a:pt x="1922" y="8688"/>
                </a:cubicBezTo>
                <a:lnTo>
                  <a:pt x="2048" y="8782"/>
                </a:lnTo>
                <a:lnTo>
                  <a:pt x="2048" y="11366"/>
                </a:lnTo>
                <a:cubicBezTo>
                  <a:pt x="2048" y="11555"/>
                  <a:pt x="2206" y="11712"/>
                  <a:pt x="2426" y="11712"/>
                </a:cubicBezTo>
                <a:lnTo>
                  <a:pt x="5829" y="11712"/>
                </a:lnTo>
                <a:cubicBezTo>
                  <a:pt x="6018" y="11712"/>
                  <a:pt x="6207" y="11555"/>
                  <a:pt x="6207" y="11366"/>
                </a:cubicBezTo>
                <a:lnTo>
                  <a:pt x="6207" y="10956"/>
                </a:lnTo>
                <a:lnTo>
                  <a:pt x="7215" y="10956"/>
                </a:lnTo>
                <a:cubicBezTo>
                  <a:pt x="7877" y="10956"/>
                  <a:pt x="8475" y="10704"/>
                  <a:pt x="8948" y="10232"/>
                </a:cubicBezTo>
                <a:cubicBezTo>
                  <a:pt x="9074" y="10263"/>
                  <a:pt x="9137" y="10263"/>
                  <a:pt x="9263" y="10263"/>
                </a:cubicBezTo>
                <a:cubicBezTo>
                  <a:pt x="9830" y="10263"/>
                  <a:pt x="10302" y="9791"/>
                  <a:pt x="10302" y="9223"/>
                </a:cubicBezTo>
                <a:cubicBezTo>
                  <a:pt x="10302" y="8814"/>
                  <a:pt x="10019" y="8404"/>
                  <a:pt x="9609" y="8247"/>
                </a:cubicBezTo>
                <a:lnTo>
                  <a:pt x="9609" y="7491"/>
                </a:lnTo>
                <a:cubicBezTo>
                  <a:pt x="9924" y="7459"/>
                  <a:pt x="10239" y="7302"/>
                  <a:pt x="10397" y="7018"/>
                </a:cubicBezTo>
                <a:cubicBezTo>
                  <a:pt x="10617" y="6703"/>
                  <a:pt x="10617" y="6356"/>
                  <a:pt x="10460" y="6041"/>
                </a:cubicBezTo>
                <a:lnTo>
                  <a:pt x="9609" y="4403"/>
                </a:lnTo>
                <a:lnTo>
                  <a:pt x="9609" y="3332"/>
                </a:lnTo>
                <a:lnTo>
                  <a:pt x="10617" y="2355"/>
                </a:lnTo>
                <a:cubicBezTo>
                  <a:pt x="11153" y="1788"/>
                  <a:pt x="11153" y="938"/>
                  <a:pt x="10617" y="402"/>
                </a:cubicBezTo>
                <a:cubicBezTo>
                  <a:pt x="10334" y="134"/>
                  <a:pt x="9979" y="0"/>
                  <a:pt x="9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973217"/>
      </p:ext>
    </p:extLst>
  </p:cSld>
  <p:clrMapOvr>
    <a:masterClrMapping/>
  </p:clrMapOvr>
  <p:transition spd="med">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3663950" y="6248400"/>
            <a:ext cx="2895600" cy="457200"/>
          </a:xfrm>
          <a:prstGeom prst="rect">
            <a:avLst/>
          </a:prstGeom>
          <a:noFill/>
          <a:ln w="12700">
            <a:noFill/>
            <a:miter lim="800000"/>
            <a:headEnd/>
            <a:tailEnd/>
          </a:ln>
          <a:effectLst/>
        </p:spPr>
        <p:txBody>
          <a:bodyPr wrap="none" anchor="ctr"/>
          <a:lstStyle/>
          <a:p>
            <a:endParaRPr lang="en-US"/>
          </a:p>
        </p:txBody>
      </p:sp>
      <p:sp>
        <p:nvSpPr>
          <p:cNvPr id="6148" name="Rectangle 4"/>
          <p:cNvSpPr>
            <a:spLocks noGrp="1" noChangeArrowheads="1"/>
          </p:cNvSpPr>
          <p:nvPr>
            <p:ph type="title"/>
          </p:nvPr>
        </p:nvSpPr>
        <p:spPr>
          <a:xfrm>
            <a:off x="304800" y="304800"/>
            <a:ext cx="8686800" cy="1143000"/>
          </a:xfrm>
          <a:noFill/>
          <a:ln/>
        </p:spPr>
        <p:txBody>
          <a:bodyPr anchor="ctr">
            <a:normAutofit/>
          </a:bodyPr>
          <a:lstStyle/>
          <a:p>
            <a:r>
              <a:rPr lang="en-US" sz="4800" b="1" dirty="0">
                <a:solidFill>
                  <a:schemeClr val="tx1"/>
                </a:solidFill>
                <a:latin typeface="Times" panose="02020603050405020304" pitchFamily="18" charset="0"/>
                <a:cs typeface="Times" panose="02020603050405020304" pitchFamily="18" charset="0"/>
              </a:rPr>
              <a:t>Agenda</a:t>
            </a:r>
          </a:p>
        </p:txBody>
      </p:sp>
      <p:sp>
        <p:nvSpPr>
          <p:cNvPr id="6149" name="Rectangle 5"/>
          <p:cNvSpPr>
            <a:spLocks noGrp="1" noChangeArrowheads="1"/>
          </p:cNvSpPr>
          <p:nvPr>
            <p:ph idx="1"/>
          </p:nvPr>
        </p:nvSpPr>
        <p:spPr>
          <a:xfrm>
            <a:off x="762000" y="1625799"/>
            <a:ext cx="4114800" cy="4114800"/>
          </a:xfrm>
          <a:noFill/>
          <a:ln/>
        </p:spPr>
        <p:txBody>
          <a:bodyPr>
            <a:normAutofit fontScale="70000" lnSpcReduction="20000"/>
          </a:bodyPr>
          <a:lstStyle/>
          <a:p>
            <a:r>
              <a:rPr lang="en-US" sz="2000" dirty="0">
                <a:latin typeface="Book Antiqua" panose="02040602050305030304" pitchFamily="18" charset="0"/>
              </a:rPr>
              <a:t>Simplified FAFSA</a:t>
            </a:r>
          </a:p>
          <a:p>
            <a:r>
              <a:rPr lang="en-US" sz="2000" dirty="0">
                <a:latin typeface="Book Antiqua" panose="02040602050305030304" pitchFamily="18" charset="0"/>
              </a:rPr>
              <a:t>What is Not Changing</a:t>
            </a:r>
          </a:p>
          <a:p>
            <a:r>
              <a:rPr lang="en-US" sz="2000" dirty="0">
                <a:latin typeface="Book Antiqua" panose="02040602050305030304" pitchFamily="18" charset="0"/>
              </a:rPr>
              <a:t>Tax Year Data &amp; Deadlines</a:t>
            </a:r>
          </a:p>
          <a:p>
            <a:r>
              <a:rPr lang="en-US" sz="2000" dirty="0">
                <a:latin typeface="Book Antiqua" panose="02040602050305030304" pitchFamily="18" charset="0"/>
              </a:rPr>
              <a:t>Six Things You Need Before Filing</a:t>
            </a:r>
          </a:p>
          <a:p>
            <a:r>
              <a:rPr lang="en-US" sz="2000" dirty="0">
                <a:latin typeface="Book Antiqua" panose="02040602050305030304" pitchFamily="18" charset="0"/>
              </a:rPr>
              <a:t>FSA ID &amp; Password</a:t>
            </a:r>
          </a:p>
          <a:p>
            <a:r>
              <a:rPr lang="en-US" sz="2000" dirty="0">
                <a:latin typeface="Book Antiqua" panose="02040602050305030304" pitchFamily="18" charset="0"/>
              </a:rPr>
              <a:t>Student Aid Index (SAI)</a:t>
            </a:r>
          </a:p>
          <a:p>
            <a:r>
              <a:rPr lang="en-US" sz="2000" dirty="0">
                <a:latin typeface="Book Antiqua" panose="02040602050305030304" pitchFamily="18" charset="0"/>
              </a:rPr>
              <a:t>Who is my Parent</a:t>
            </a:r>
          </a:p>
          <a:p>
            <a:r>
              <a:rPr lang="en-US" sz="2000" dirty="0">
                <a:latin typeface="Book Antiqua" panose="02040602050305030304" pitchFamily="18" charset="0"/>
              </a:rPr>
              <a:t>Contributors</a:t>
            </a:r>
          </a:p>
          <a:p>
            <a:r>
              <a:rPr lang="en-US" sz="2000" dirty="0">
                <a:latin typeface="Book Antiqua" panose="02040602050305030304" pitchFamily="18" charset="0"/>
              </a:rPr>
              <a:t>Consent &amp; IRS Data</a:t>
            </a:r>
          </a:p>
          <a:p>
            <a:r>
              <a:rPr lang="en-US" sz="2000" dirty="0">
                <a:latin typeface="Book Antiqua" panose="02040602050305030304" pitchFamily="18" charset="0"/>
              </a:rPr>
              <a:t>Refusal to Provide Consent</a:t>
            </a:r>
          </a:p>
          <a:p>
            <a:r>
              <a:rPr lang="en-US" sz="2000" dirty="0">
                <a:latin typeface="Book Antiqua" panose="02040602050305030304" pitchFamily="18" charset="0"/>
              </a:rPr>
              <a:t>Technical Issues</a:t>
            </a:r>
          </a:p>
          <a:p>
            <a:r>
              <a:rPr lang="en-US" sz="2000" dirty="0">
                <a:latin typeface="Book Antiqua" panose="02040602050305030304" pitchFamily="18" charset="0"/>
              </a:rPr>
              <a:t>Next Steps</a:t>
            </a:r>
          </a:p>
          <a:p>
            <a:r>
              <a:rPr lang="en-US" sz="2000" dirty="0">
                <a:latin typeface="Book Antiqua" panose="02040602050305030304" pitchFamily="18" charset="0"/>
              </a:rPr>
              <a:t>Non-Federal Assistance</a:t>
            </a:r>
          </a:p>
          <a:p>
            <a:r>
              <a:rPr lang="en-US" sz="2000" dirty="0">
                <a:latin typeface="Book Antiqua" panose="02040602050305030304" pitchFamily="18" charset="0"/>
              </a:rPr>
              <a:t>Resources </a:t>
            </a:r>
          </a:p>
          <a:p>
            <a:r>
              <a:rPr lang="en-US" sz="2000" dirty="0">
                <a:latin typeface="Book Antiqua" panose="02040602050305030304" pitchFamily="18" charset="0"/>
              </a:rPr>
              <a:t>FAFSA Prototype</a:t>
            </a:r>
          </a:p>
          <a:p>
            <a:r>
              <a:rPr lang="en-US" sz="2000" dirty="0">
                <a:latin typeface="Book Antiqua" panose="02040602050305030304" pitchFamily="18" charset="0"/>
              </a:rPr>
              <a:t>Important Information</a:t>
            </a:r>
          </a:p>
          <a:p>
            <a:r>
              <a:rPr lang="en-US" sz="2000" dirty="0">
                <a:latin typeface="Book Antiqua" panose="02040602050305030304" pitchFamily="18" charset="0"/>
              </a:rPr>
              <a:t>Q&amp;A</a:t>
            </a:r>
          </a:p>
          <a:p>
            <a:endParaRPr lang="en-US" sz="2000" dirty="0">
              <a:latin typeface="Book Antiqua" panose="02040602050305030304" pitchFamily="18" charset="0"/>
            </a:endParaRPr>
          </a:p>
          <a:p>
            <a:pPr marL="0" indent="0">
              <a:spcBef>
                <a:spcPct val="100000"/>
              </a:spcBef>
              <a:buNone/>
            </a:pPr>
            <a:endParaRPr lang="en-US" sz="3000" dirty="0">
              <a:latin typeface="Times" panose="02020603050405020304" pitchFamily="18" charset="0"/>
              <a:cs typeface="Times" panose="02020603050405020304" pitchFamily="18" charset="0"/>
            </a:endParaRPr>
          </a:p>
        </p:txBody>
      </p:sp>
      <p:pic>
        <p:nvPicPr>
          <p:cNvPr id="2" name="Picture 1">
            <a:extLst>
              <a:ext uri="{FF2B5EF4-FFF2-40B4-BE49-F238E27FC236}">
                <a16:creationId xmlns:a16="http://schemas.microsoft.com/office/drawing/2014/main" id="{CEA3483D-BA82-4B6B-8307-6514D26EC209}"/>
              </a:ext>
            </a:extLst>
          </p:cNvPr>
          <p:cNvPicPr>
            <a:picLocks noChangeAspect="1"/>
          </p:cNvPicPr>
          <p:nvPr/>
        </p:nvPicPr>
        <p:blipFill>
          <a:blip r:embed="rId3"/>
          <a:stretch>
            <a:fillRect/>
          </a:stretch>
        </p:blipFill>
        <p:spPr>
          <a:xfrm>
            <a:off x="5029200" y="762001"/>
            <a:ext cx="4114800" cy="5320036"/>
          </a:xfrm>
          <a:prstGeom prst="rect">
            <a:avLst/>
          </a:prstGeom>
        </p:spPr>
      </p:pic>
      <p:sp>
        <p:nvSpPr>
          <p:cNvPr id="8" name="TextBox 7">
            <a:extLst>
              <a:ext uri="{FF2B5EF4-FFF2-40B4-BE49-F238E27FC236}">
                <a16:creationId xmlns:a16="http://schemas.microsoft.com/office/drawing/2014/main" id="{44526A96-75BB-4976-BB66-4302923D96D8}"/>
              </a:ext>
            </a:extLst>
          </p:cNvPr>
          <p:cNvSpPr txBox="1"/>
          <p:nvPr/>
        </p:nvSpPr>
        <p:spPr>
          <a:xfrm>
            <a:off x="6705600" y="6539238"/>
            <a:ext cx="2438400" cy="30777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Student Financial Aid Services</a:t>
            </a:r>
          </a:p>
        </p:txBody>
      </p:sp>
    </p:spTree>
    <p:extLst>
      <p:ext uri="{BB962C8B-B14F-4D97-AF65-F5344CB8AC3E}">
        <p14:creationId xmlns:p14="http://schemas.microsoft.com/office/powerpoint/2010/main" val="1491689368"/>
      </p:ext>
    </p:extLst>
  </p:cSld>
  <p:clrMapOvr>
    <a:masterClrMapping/>
  </p:clrMapOvr>
  <p:transition spd="med">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225550" y="6248400"/>
            <a:ext cx="1905000" cy="457200"/>
          </a:xfrm>
          <a:prstGeom prst="rect">
            <a:avLst/>
          </a:prstGeom>
          <a:noFill/>
          <a:ln w="12700">
            <a:noFill/>
            <a:miter lim="800000"/>
            <a:headEnd/>
            <a:tailEnd/>
          </a:ln>
          <a:effectLst/>
        </p:spPr>
        <p:txBody>
          <a:bodyPr wrap="none" anchor="ctr"/>
          <a:lstStyle/>
          <a:p>
            <a:endParaRPr lang="en-US"/>
          </a:p>
        </p:txBody>
      </p:sp>
      <p:sp>
        <p:nvSpPr>
          <p:cNvPr id="14339" name="Rectangle 3"/>
          <p:cNvSpPr>
            <a:spLocks noChangeArrowheads="1"/>
          </p:cNvSpPr>
          <p:nvPr/>
        </p:nvSpPr>
        <p:spPr bwMode="auto">
          <a:xfrm>
            <a:off x="3663950" y="6248400"/>
            <a:ext cx="2895600" cy="457200"/>
          </a:xfrm>
          <a:prstGeom prst="rect">
            <a:avLst/>
          </a:prstGeom>
          <a:noFill/>
          <a:ln w="12700">
            <a:noFill/>
            <a:miter lim="800000"/>
            <a:headEnd/>
            <a:tailEnd/>
          </a:ln>
          <a:effectLst/>
        </p:spPr>
        <p:txBody>
          <a:bodyPr wrap="none" anchor="ctr"/>
          <a:lstStyle/>
          <a:p>
            <a:endParaRPr lang="en-US"/>
          </a:p>
        </p:txBody>
      </p:sp>
      <p:sp>
        <p:nvSpPr>
          <p:cNvPr id="14340" name="Rectangle 4"/>
          <p:cNvSpPr>
            <a:spLocks noGrp="1" noChangeArrowheads="1"/>
          </p:cNvSpPr>
          <p:nvPr>
            <p:ph type="title"/>
          </p:nvPr>
        </p:nvSpPr>
        <p:spPr>
          <a:xfrm>
            <a:off x="457200" y="304800"/>
            <a:ext cx="8229600" cy="762000"/>
          </a:xfrm>
          <a:noFill/>
          <a:ln/>
        </p:spPr>
        <p:txBody>
          <a:bodyPr anchor="ctr">
            <a:noAutofit/>
          </a:bodyPr>
          <a:lstStyle/>
          <a:p>
            <a:pPr algn="ctr"/>
            <a:r>
              <a:rPr lang="en-US" sz="3600" b="1" dirty="0">
                <a:latin typeface="Times" panose="02020603050405020304" pitchFamily="18" charset="0"/>
                <a:cs typeface="Times" panose="02020603050405020304" pitchFamily="18" charset="0"/>
              </a:rPr>
              <a:t>Contact Admissions</a:t>
            </a:r>
            <a:endParaRPr lang="en-US" sz="3600" b="1" i="1" dirty="0">
              <a:solidFill>
                <a:srgbClr val="FF0000"/>
              </a:solidFill>
              <a:latin typeface="Times" panose="02020603050405020304" pitchFamily="18" charset="0"/>
              <a:cs typeface="Times" panose="02020603050405020304" pitchFamily="18" charset="0"/>
            </a:endParaRPr>
          </a:p>
        </p:txBody>
      </p:sp>
      <p:sp>
        <p:nvSpPr>
          <p:cNvPr id="7" name="TextBox 6"/>
          <p:cNvSpPr txBox="1"/>
          <p:nvPr/>
        </p:nvSpPr>
        <p:spPr>
          <a:xfrm>
            <a:off x="6743701" y="6550223"/>
            <a:ext cx="2409824" cy="30777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Student Financial Aid Services</a:t>
            </a:r>
          </a:p>
        </p:txBody>
      </p:sp>
      <p:sp>
        <p:nvSpPr>
          <p:cNvPr id="11" name="Google Shape;249;p32">
            <a:extLst>
              <a:ext uri="{FF2B5EF4-FFF2-40B4-BE49-F238E27FC236}">
                <a16:creationId xmlns:a16="http://schemas.microsoft.com/office/drawing/2014/main" id="{1F631AA4-9C3D-4600-A999-05341C4D4BF3}"/>
              </a:ext>
            </a:extLst>
          </p:cNvPr>
          <p:cNvSpPr txBox="1">
            <a:spLocks/>
          </p:cNvSpPr>
          <p:nvPr/>
        </p:nvSpPr>
        <p:spPr bwMode="auto">
          <a:xfrm>
            <a:off x="4341450" y="1639611"/>
            <a:ext cx="2361000" cy="6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noAutofit/>
          </a:bodyPr>
          <a:lst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400">
                <a:solidFill>
                  <a:schemeClr val="tx1"/>
                </a:solidFill>
                <a:latin typeface="+mn-lt"/>
                <a:ea typeface="+mn-ea"/>
                <a:cs typeface="+mn-cs"/>
              </a:defRPr>
            </a:lvl5pPr>
            <a:lvl6pPr marL="2514600" indent="-228600" algn="l" rtl="0" fontAlgn="base">
              <a:spcBef>
                <a:spcPct val="20000"/>
              </a:spcBef>
              <a:spcAft>
                <a:spcPct val="0"/>
              </a:spcAft>
              <a:buChar char="»"/>
              <a:defRPr sz="1400">
                <a:solidFill>
                  <a:schemeClr val="tx1"/>
                </a:solidFill>
                <a:latin typeface="+mn-lt"/>
                <a:ea typeface="+mn-ea"/>
                <a:cs typeface="+mn-cs"/>
              </a:defRPr>
            </a:lvl6pPr>
            <a:lvl7pPr marL="2971800" indent="-228600" algn="l" rtl="0" fontAlgn="base">
              <a:spcBef>
                <a:spcPct val="20000"/>
              </a:spcBef>
              <a:spcAft>
                <a:spcPct val="0"/>
              </a:spcAft>
              <a:buChar char="»"/>
              <a:defRPr sz="1400">
                <a:solidFill>
                  <a:schemeClr val="tx1"/>
                </a:solidFill>
                <a:latin typeface="+mn-lt"/>
                <a:ea typeface="+mn-ea"/>
                <a:cs typeface="+mn-cs"/>
              </a:defRPr>
            </a:lvl7pPr>
            <a:lvl8pPr marL="3429000" indent="-228600" algn="l" rtl="0" fontAlgn="base">
              <a:spcBef>
                <a:spcPct val="20000"/>
              </a:spcBef>
              <a:spcAft>
                <a:spcPct val="0"/>
              </a:spcAft>
              <a:buChar char="»"/>
              <a:defRPr sz="1400">
                <a:solidFill>
                  <a:schemeClr val="tx1"/>
                </a:solidFill>
                <a:latin typeface="+mn-lt"/>
                <a:ea typeface="+mn-ea"/>
                <a:cs typeface="+mn-cs"/>
              </a:defRPr>
            </a:lvl8pPr>
            <a:lvl9pPr marL="3886200" indent="-228600" algn="l" rtl="0" fontAlgn="base">
              <a:spcBef>
                <a:spcPct val="20000"/>
              </a:spcBef>
              <a:spcAft>
                <a:spcPct val="0"/>
              </a:spcAft>
              <a:buChar char="»"/>
              <a:defRPr sz="1400">
                <a:solidFill>
                  <a:schemeClr val="tx1"/>
                </a:solidFill>
                <a:latin typeface="+mn-lt"/>
                <a:ea typeface="+mn-ea"/>
                <a:cs typeface="+mn-cs"/>
              </a:defRPr>
            </a:lvl9pPr>
          </a:lstStyle>
          <a:p>
            <a:pPr marL="0" indent="0" algn="r">
              <a:spcBef>
                <a:spcPts val="0"/>
              </a:spcBef>
              <a:spcAft>
                <a:spcPts val="0"/>
              </a:spcAft>
              <a:buFontTx/>
              <a:buNone/>
            </a:pPr>
            <a:r>
              <a:rPr lang="en-US" kern="0" dirty="0"/>
              <a:t>(973) 596-3300</a:t>
            </a:r>
          </a:p>
        </p:txBody>
      </p:sp>
      <p:sp>
        <p:nvSpPr>
          <p:cNvPr id="13" name="Google Shape;251;p32">
            <a:extLst>
              <a:ext uri="{FF2B5EF4-FFF2-40B4-BE49-F238E27FC236}">
                <a16:creationId xmlns:a16="http://schemas.microsoft.com/office/drawing/2014/main" id="{E355EA31-75C6-40E2-8B1E-FFED1CCA1F07}"/>
              </a:ext>
            </a:extLst>
          </p:cNvPr>
          <p:cNvSpPr txBox="1">
            <a:spLocks/>
          </p:cNvSpPr>
          <p:nvPr/>
        </p:nvSpPr>
        <p:spPr>
          <a:xfrm>
            <a:off x="4901456" y="4421230"/>
            <a:ext cx="2561909" cy="665400"/>
          </a:xfrm>
          <a:prstGeom prst="rect">
            <a:avLst/>
          </a:prstGeom>
        </p:spPr>
        <p:txBody>
          <a:bodyPr spcFirstLastPara="1" wrap="square" lIns="91425" tIns="91425" rIns="91425" bIns="91425" anchor="ctr" anchorCtr="0">
            <a:noAutofit/>
          </a:bodyPr>
          <a:lst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400">
                <a:solidFill>
                  <a:schemeClr val="tx1"/>
                </a:solidFill>
                <a:latin typeface="+mn-lt"/>
                <a:ea typeface="+mn-ea"/>
                <a:cs typeface="+mn-cs"/>
              </a:defRPr>
            </a:lvl5pPr>
            <a:lvl6pPr marL="2514600" indent="-228600" algn="l" rtl="0" fontAlgn="base">
              <a:spcBef>
                <a:spcPct val="20000"/>
              </a:spcBef>
              <a:spcAft>
                <a:spcPct val="0"/>
              </a:spcAft>
              <a:buChar char="»"/>
              <a:defRPr sz="1400">
                <a:solidFill>
                  <a:schemeClr val="tx1"/>
                </a:solidFill>
                <a:latin typeface="+mn-lt"/>
                <a:ea typeface="+mn-ea"/>
                <a:cs typeface="+mn-cs"/>
              </a:defRPr>
            </a:lvl6pPr>
            <a:lvl7pPr marL="2971800" indent="-228600" algn="l" rtl="0" fontAlgn="base">
              <a:spcBef>
                <a:spcPct val="20000"/>
              </a:spcBef>
              <a:spcAft>
                <a:spcPct val="0"/>
              </a:spcAft>
              <a:buChar char="»"/>
              <a:defRPr sz="1400">
                <a:solidFill>
                  <a:schemeClr val="tx1"/>
                </a:solidFill>
                <a:latin typeface="+mn-lt"/>
                <a:ea typeface="+mn-ea"/>
                <a:cs typeface="+mn-cs"/>
              </a:defRPr>
            </a:lvl7pPr>
            <a:lvl8pPr marL="3429000" indent="-228600" algn="l" rtl="0" fontAlgn="base">
              <a:spcBef>
                <a:spcPct val="20000"/>
              </a:spcBef>
              <a:spcAft>
                <a:spcPct val="0"/>
              </a:spcAft>
              <a:buChar char="»"/>
              <a:defRPr sz="1400">
                <a:solidFill>
                  <a:schemeClr val="tx1"/>
                </a:solidFill>
                <a:latin typeface="+mn-lt"/>
                <a:ea typeface="+mn-ea"/>
                <a:cs typeface="+mn-cs"/>
              </a:defRPr>
            </a:lvl8pPr>
            <a:lvl9pPr marL="3886200" indent="-228600" algn="l" rtl="0" fontAlgn="base">
              <a:spcBef>
                <a:spcPct val="20000"/>
              </a:spcBef>
              <a:spcAft>
                <a:spcPct val="0"/>
              </a:spcAft>
              <a:buChar char="»"/>
              <a:defRPr sz="1400">
                <a:solidFill>
                  <a:schemeClr val="tx1"/>
                </a:solidFill>
                <a:latin typeface="+mn-lt"/>
                <a:ea typeface="+mn-ea"/>
                <a:cs typeface="+mn-cs"/>
              </a:defRPr>
            </a:lvl9pPr>
          </a:lstStyle>
          <a:p>
            <a:pPr marL="0" indent="0">
              <a:spcBef>
                <a:spcPts val="0"/>
              </a:spcBef>
              <a:spcAft>
                <a:spcPts val="0"/>
              </a:spcAft>
              <a:buFontTx/>
              <a:buNone/>
            </a:pPr>
            <a:r>
              <a:rPr lang="en-US" u="sng" kern="0" dirty="0">
                <a:solidFill>
                  <a:srgbClr val="00B0F0"/>
                </a:solidFill>
                <a:hlinkClick r:id="rId3">
                  <a:extLst>
                    <a:ext uri="{A12FA001-AC4F-418D-AE19-62706E023703}">
                      <ahyp:hlinkClr xmlns:ahyp="http://schemas.microsoft.com/office/drawing/2018/hyperlinkcolor" val="tx"/>
                    </a:ext>
                  </a:extLst>
                </a:hlinkClick>
              </a:rPr>
              <a:t>admissions@njit.edu</a:t>
            </a:r>
            <a:endParaRPr lang="en-US" kern="0" dirty="0">
              <a:solidFill>
                <a:srgbClr val="00B0F0"/>
              </a:solidFill>
            </a:endParaRPr>
          </a:p>
        </p:txBody>
      </p:sp>
      <p:sp>
        <p:nvSpPr>
          <p:cNvPr id="17" name="Google Shape;255;p32">
            <a:extLst>
              <a:ext uri="{FF2B5EF4-FFF2-40B4-BE49-F238E27FC236}">
                <a16:creationId xmlns:a16="http://schemas.microsoft.com/office/drawing/2014/main" id="{BDF7AEED-AC56-412B-B04A-BC461C46D6FE}"/>
              </a:ext>
            </a:extLst>
          </p:cNvPr>
          <p:cNvSpPr txBox="1"/>
          <p:nvPr/>
        </p:nvSpPr>
        <p:spPr>
          <a:xfrm>
            <a:off x="3628725" y="1672250"/>
            <a:ext cx="725400" cy="725400"/>
          </a:xfrm>
          <a:prstGeom prst="rect">
            <a:avLst/>
          </a:prstGeom>
          <a:solidFill>
            <a:srgbClr val="C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800">
              <a:solidFill>
                <a:srgbClr val="000000"/>
              </a:solidFill>
              <a:latin typeface="DM Serif Display"/>
              <a:ea typeface="DM Serif Display"/>
              <a:cs typeface="DM Serif Display"/>
              <a:sym typeface="DM Serif Display"/>
            </a:endParaRPr>
          </a:p>
        </p:txBody>
      </p:sp>
      <p:sp>
        <p:nvSpPr>
          <p:cNvPr id="18" name="Google Shape;256;p32">
            <a:extLst>
              <a:ext uri="{FF2B5EF4-FFF2-40B4-BE49-F238E27FC236}">
                <a16:creationId xmlns:a16="http://schemas.microsoft.com/office/drawing/2014/main" id="{B49A46D9-6CF2-4B39-A6E2-92C9A84D050D}"/>
              </a:ext>
            </a:extLst>
          </p:cNvPr>
          <p:cNvSpPr txBox="1"/>
          <p:nvPr/>
        </p:nvSpPr>
        <p:spPr>
          <a:xfrm>
            <a:off x="3627022" y="4226476"/>
            <a:ext cx="725400" cy="725400"/>
          </a:xfrm>
          <a:prstGeom prst="rect">
            <a:avLst/>
          </a:prstGeom>
          <a:solidFill>
            <a:srgbClr val="C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800">
              <a:solidFill>
                <a:srgbClr val="000000"/>
              </a:solidFill>
              <a:latin typeface="DM Serif Display"/>
              <a:ea typeface="DM Serif Display"/>
              <a:cs typeface="DM Serif Display"/>
              <a:sym typeface="DM Serif Display"/>
            </a:endParaRPr>
          </a:p>
        </p:txBody>
      </p:sp>
      <p:sp>
        <p:nvSpPr>
          <p:cNvPr id="19" name="Google Shape;257;p32">
            <a:extLst>
              <a:ext uri="{FF2B5EF4-FFF2-40B4-BE49-F238E27FC236}">
                <a16:creationId xmlns:a16="http://schemas.microsoft.com/office/drawing/2014/main" id="{73A054FC-30AC-428E-A37A-C6D169790B18}"/>
              </a:ext>
            </a:extLst>
          </p:cNvPr>
          <p:cNvSpPr txBox="1"/>
          <p:nvPr/>
        </p:nvSpPr>
        <p:spPr>
          <a:xfrm>
            <a:off x="3628722" y="2949363"/>
            <a:ext cx="725400" cy="725400"/>
          </a:xfrm>
          <a:prstGeom prst="rect">
            <a:avLst/>
          </a:prstGeom>
          <a:solidFill>
            <a:srgbClr val="C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800">
              <a:solidFill>
                <a:srgbClr val="000000"/>
              </a:solidFill>
              <a:latin typeface="DM Serif Display"/>
              <a:ea typeface="DM Serif Display"/>
              <a:cs typeface="DM Serif Display"/>
              <a:sym typeface="DM Serif Display"/>
            </a:endParaRPr>
          </a:p>
        </p:txBody>
      </p:sp>
      <p:grpSp>
        <p:nvGrpSpPr>
          <p:cNvPr id="21" name="Google Shape;259;p32">
            <a:extLst>
              <a:ext uri="{FF2B5EF4-FFF2-40B4-BE49-F238E27FC236}">
                <a16:creationId xmlns:a16="http://schemas.microsoft.com/office/drawing/2014/main" id="{E1527909-9AA6-477C-B980-BFA299C935FC}"/>
              </a:ext>
            </a:extLst>
          </p:cNvPr>
          <p:cNvGrpSpPr/>
          <p:nvPr/>
        </p:nvGrpSpPr>
        <p:grpSpPr>
          <a:xfrm>
            <a:off x="4916382" y="2188774"/>
            <a:ext cx="110081" cy="106422"/>
            <a:chOff x="3860250" y="1801775"/>
            <a:chExt cx="114525" cy="108450"/>
          </a:xfrm>
        </p:grpSpPr>
        <p:sp>
          <p:nvSpPr>
            <p:cNvPr id="23" name="Google Shape;261;p32">
              <a:extLst>
                <a:ext uri="{FF2B5EF4-FFF2-40B4-BE49-F238E27FC236}">
                  <a16:creationId xmlns:a16="http://schemas.microsoft.com/office/drawing/2014/main" id="{1C7544D0-E996-40F2-A7EC-A57CD73DE8FA}"/>
                </a:ext>
              </a:extLst>
            </p:cNvPr>
            <p:cNvSpPr/>
            <p:nvPr/>
          </p:nvSpPr>
          <p:spPr>
            <a:xfrm>
              <a:off x="3860250" y="1861675"/>
              <a:ext cx="54675" cy="48550"/>
            </a:xfrm>
            <a:custGeom>
              <a:avLst/>
              <a:gdLst/>
              <a:ahLst/>
              <a:cxnLst/>
              <a:rect l="l" t="t" r="r" b="b"/>
              <a:pathLst>
                <a:path w="2187" h="1942" extrusionOk="0">
                  <a:moveTo>
                    <a:pt x="1563" y="1"/>
                  </a:moveTo>
                  <a:cubicBezTo>
                    <a:pt x="1416" y="1"/>
                    <a:pt x="1268" y="58"/>
                    <a:pt x="1157" y="172"/>
                  </a:cubicBezTo>
                  <a:lnTo>
                    <a:pt x="357" y="976"/>
                  </a:lnTo>
                  <a:cubicBezTo>
                    <a:pt x="0" y="1332"/>
                    <a:pt x="254" y="1942"/>
                    <a:pt x="758" y="1942"/>
                  </a:cubicBezTo>
                  <a:cubicBezTo>
                    <a:pt x="906" y="1942"/>
                    <a:pt x="1051" y="1882"/>
                    <a:pt x="1157" y="1776"/>
                  </a:cubicBezTo>
                  <a:lnTo>
                    <a:pt x="1957" y="973"/>
                  </a:lnTo>
                  <a:cubicBezTo>
                    <a:pt x="2184" y="755"/>
                    <a:pt x="2187" y="390"/>
                    <a:pt x="1963" y="166"/>
                  </a:cubicBezTo>
                  <a:cubicBezTo>
                    <a:pt x="1853" y="56"/>
                    <a:pt x="1708" y="1"/>
                    <a:pt x="1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 name="Google Shape;262;p32">
              <a:extLst>
                <a:ext uri="{FF2B5EF4-FFF2-40B4-BE49-F238E27FC236}">
                  <a16:creationId xmlns:a16="http://schemas.microsoft.com/office/drawing/2014/main" id="{8CD85C66-EFC9-49AF-915F-F8859567C896}"/>
                </a:ext>
              </a:extLst>
            </p:cNvPr>
            <p:cNvSpPr/>
            <p:nvPr/>
          </p:nvSpPr>
          <p:spPr>
            <a:xfrm>
              <a:off x="3923425" y="1801775"/>
              <a:ext cx="51350" cy="48550"/>
            </a:xfrm>
            <a:custGeom>
              <a:avLst/>
              <a:gdLst/>
              <a:ahLst/>
              <a:cxnLst/>
              <a:rect l="l" t="t" r="r" b="b"/>
              <a:pathLst>
                <a:path w="2054" h="1942" extrusionOk="0">
                  <a:moveTo>
                    <a:pt x="1430" y="0"/>
                  </a:moveTo>
                  <a:cubicBezTo>
                    <a:pt x="1286" y="0"/>
                    <a:pt x="1141" y="56"/>
                    <a:pt x="1030" y="168"/>
                  </a:cubicBezTo>
                  <a:lnTo>
                    <a:pt x="230" y="968"/>
                  </a:lnTo>
                  <a:cubicBezTo>
                    <a:pt x="4" y="1189"/>
                    <a:pt x="1" y="1551"/>
                    <a:pt x="224" y="1774"/>
                  </a:cubicBezTo>
                  <a:cubicBezTo>
                    <a:pt x="334" y="1886"/>
                    <a:pt x="478" y="1941"/>
                    <a:pt x="623" y="1941"/>
                  </a:cubicBezTo>
                  <a:cubicBezTo>
                    <a:pt x="771" y="1941"/>
                    <a:pt x="919" y="1883"/>
                    <a:pt x="1030" y="1768"/>
                  </a:cubicBezTo>
                  <a:lnTo>
                    <a:pt x="1831" y="968"/>
                  </a:lnTo>
                  <a:cubicBezTo>
                    <a:pt x="2054" y="745"/>
                    <a:pt x="2051" y="388"/>
                    <a:pt x="1831" y="168"/>
                  </a:cubicBezTo>
                  <a:cubicBezTo>
                    <a:pt x="1720" y="56"/>
                    <a:pt x="1575" y="0"/>
                    <a:pt x="14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5" name="Google Shape;263;p32">
            <a:extLst>
              <a:ext uri="{FF2B5EF4-FFF2-40B4-BE49-F238E27FC236}">
                <a16:creationId xmlns:a16="http://schemas.microsoft.com/office/drawing/2014/main" id="{CEE646E1-EA81-4BEF-843D-96CD303BD5BC}"/>
              </a:ext>
            </a:extLst>
          </p:cNvPr>
          <p:cNvSpPr/>
          <p:nvPr/>
        </p:nvSpPr>
        <p:spPr>
          <a:xfrm>
            <a:off x="3812914" y="1864884"/>
            <a:ext cx="353617" cy="340133"/>
          </a:xfrm>
          <a:custGeom>
            <a:avLst/>
            <a:gdLst/>
            <a:ahLst/>
            <a:cxnLst/>
            <a:rect l="l" t="t" r="r" b="b"/>
            <a:pathLst>
              <a:path w="20089" h="19323" extrusionOk="0">
                <a:moveTo>
                  <a:pt x="4477" y="1134"/>
                </a:moveTo>
                <a:cubicBezTo>
                  <a:pt x="4624" y="1134"/>
                  <a:pt x="4765" y="1194"/>
                  <a:pt x="4868" y="1300"/>
                </a:cubicBezTo>
                <a:lnTo>
                  <a:pt x="7268" y="3694"/>
                </a:lnTo>
                <a:cubicBezTo>
                  <a:pt x="7489" y="3915"/>
                  <a:pt x="7489" y="4271"/>
                  <a:pt x="7268" y="4494"/>
                </a:cubicBezTo>
                <a:lnTo>
                  <a:pt x="6870" y="4893"/>
                </a:lnTo>
                <a:lnTo>
                  <a:pt x="3669" y="1692"/>
                </a:lnTo>
                <a:lnTo>
                  <a:pt x="4068" y="1300"/>
                </a:lnTo>
                <a:cubicBezTo>
                  <a:pt x="4173" y="1191"/>
                  <a:pt x="4315" y="1134"/>
                  <a:pt x="4466" y="1134"/>
                </a:cubicBezTo>
                <a:cubicBezTo>
                  <a:pt x="4470" y="1134"/>
                  <a:pt x="4473" y="1134"/>
                  <a:pt x="4477" y="1134"/>
                </a:cubicBezTo>
                <a:close/>
                <a:moveTo>
                  <a:pt x="15822" y="12484"/>
                </a:moveTo>
                <a:cubicBezTo>
                  <a:pt x="15973" y="12484"/>
                  <a:pt x="16118" y="12544"/>
                  <a:pt x="16224" y="12650"/>
                </a:cubicBezTo>
                <a:lnTo>
                  <a:pt x="18624" y="15053"/>
                </a:lnTo>
                <a:cubicBezTo>
                  <a:pt x="18845" y="15274"/>
                  <a:pt x="18845" y="15633"/>
                  <a:pt x="18624" y="15854"/>
                </a:cubicBezTo>
                <a:lnTo>
                  <a:pt x="18226" y="16255"/>
                </a:lnTo>
                <a:lnTo>
                  <a:pt x="15022" y="13051"/>
                </a:lnTo>
                <a:lnTo>
                  <a:pt x="15421" y="12650"/>
                </a:lnTo>
                <a:cubicBezTo>
                  <a:pt x="15526" y="12544"/>
                  <a:pt x="15671" y="12484"/>
                  <a:pt x="15822" y="12484"/>
                </a:cubicBezTo>
                <a:close/>
                <a:moveTo>
                  <a:pt x="2881" y="2508"/>
                </a:moveTo>
                <a:lnTo>
                  <a:pt x="6073" y="5699"/>
                </a:lnTo>
                <a:cubicBezTo>
                  <a:pt x="5227" y="6656"/>
                  <a:pt x="5275" y="8103"/>
                  <a:pt x="6175" y="9005"/>
                </a:cubicBezTo>
                <a:lnTo>
                  <a:pt x="10910" y="13743"/>
                </a:lnTo>
                <a:cubicBezTo>
                  <a:pt x="11379" y="14214"/>
                  <a:pt x="11998" y="14451"/>
                  <a:pt x="12618" y="14451"/>
                </a:cubicBezTo>
                <a:cubicBezTo>
                  <a:pt x="13188" y="14451"/>
                  <a:pt x="13758" y="14252"/>
                  <a:pt x="14216" y="13849"/>
                </a:cubicBezTo>
                <a:lnTo>
                  <a:pt x="17408" y="17040"/>
                </a:lnTo>
                <a:cubicBezTo>
                  <a:pt x="16480" y="17810"/>
                  <a:pt x="15350" y="18190"/>
                  <a:pt x="14222" y="18190"/>
                </a:cubicBezTo>
                <a:cubicBezTo>
                  <a:pt x="12939" y="18190"/>
                  <a:pt x="11660" y="17697"/>
                  <a:pt x="10689" y="16726"/>
                </a:cubicBezTo>
                <a:lnTo>
                  <a:pt x="10692" y="16726"/>
                </a:lnTo>
                <a:lnTo>
                  <a:pt x="3192" y="9226"/>
                </a:lnTo>
                <a:cubicBezTo>
                  <a:pt x="1371" y="7402"/>
                  <a:pt x="1235" y="4491"/>
                  <a:pt x="2881" y="2508"/>
                </a:cubicBezTo>
                <a:close/>
                <a:moveTo>
                  <a:pt x="4468" y="1"/>
                </a:moveTo>
                <a:cubicBezTo>
                  <a:pt x="4034" y="1"/>
                  <a:pt x="3600" y="166"/>
                  <a:pt x="3267" y="497"/>
                </a:cubicBezTo>
                <a:lnTo>
                  <a:pt x="2473" y="1285"/>
                </a:lnTo>
                <a:lnTo>
                  <a:pt x="2464" y="1294"/>
                </a:lnTo>
                <a:lnTo>
                  <a:pt x="2458" y="1300"/>
                </a:lnTo>
                <a:lnTo>
                  <a:pt x="2392" y="1366"/>
                </a:lnTo>
                <a:cubicBezTo>
                  <a:pt x="0" y="3758"/>
                  <a:pt x="0" y="7635"/>
                  <a:pt x="2392" y="10026"/>
                </a:cubicBezTo>
                <a:lnTo>
                  <a:pt x="9889" y="17529"/>
                </a:lnTo>
                <a:cubicBezTo>
                  <a:pt x="11086" y="18725"/>
                  <a:pt x="12654" y="19323"/>
                  <a:pt x="14222" y="19323"/>
                </a:cubicBezTo>
                <a:cubicBezTo>
                  <a:pt x="15789" y="19323"/>
                  <a:pt x="17356" y="18725"/>
                  <a:pt x="18552" y="17529"/>
                </a:cubicBezTo>
                <a:lnTo>
                  <a:pt x="18624" y="17457"/>
                </a:lnTo>
                <a:lnTo>
                  <a:pt x="19425" y="16657"/>
                </a:lnTo>
                <a:cubicBezTo>
                  <a:pt x="20089" y="15992"/>
                  <a:pt x="20089" y="14917"/>
                  <a:pt x="19425" y="14253"/>
                </a:cubicBezTo>
                <a:lnTo>
                  <a:pt x="17024" y="11850"/>
                </a:lnTo>
                <a:cubicBezTo>
                  <a:pt x="16692" y="11518"/>
                  <a:pt x="16257" y="11352"/>
                  <a:pt x="15822" y="11352"/>
                </a:cubicBezTo>
                <a:cubicBezTo>
                  <a:pt x="15388" y="11352"/>
                  <a:pt x="14953" y="11518"/>
                  <a:pt x="14621" y="11850"/>
                </a:cubicBezTo>
                <a:lnTo>
                  <a:pt x="13820" y="12650"/>
                </a:lnTo>
                <a:lnTo>
                  <a:pt x="13531" y="12943"/>
                </a:lnTo>
                <a:cubicBezTo>
                  <a:pt x="13278" y="13193"/>
                  <a:pt x="12949" y="13319"/>
                  <a:pt x="12620" y="13319"/>
                </a:cubicBezTo>
                <a:cubicBezTo>
                  <a:pt x="12291" y="13319"/>
                  <a:pt x="11962" y="13193"/>
                  <a:pt x="11710" y="12943"/>
                </a:cubicBezTo>
                <a:lnTo>
                  <a:pt x="6978" y="8205"/>
                </a:lnTo>
                <a:cubicBezTo>
                  <a:pt x="6474" y="7704"/>
                  <a:pt x="6474" y="6889"/>
                  <a:pt x="6978" y="6385"/>
                </a:cubicBezTo>
                <a:lnTo>
                  <a:pt x="7268" y="6095"/>
                </a:lnTo>
                <a:lnTo>
                  <a:pt x="8068" y="5294"/>
                </a:lnTo>
                <a:cubicBezTo>
                  <a:pt x="8733" y="4630"/>
                  <a:pt x="8733" y="3555"/>
                  <a:pt x="8068" y="2891"/>
                </a:cubicBezTo>
                <a:lnTo>
                  <a:pt x="5668" y="497"/>
                </a:lnTo>
                <a:cubicBezTo>
                  <a:pt x="5336" y="166"/>
                  <a:pt x="4902" y="1"/>
                  <a:pt x="44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26" name="Google Shape;264;p32">
            <a:extLst>
              <a:ext uri="{FF2B5EF4-FFF2-40B4-BE49-F238E27FC236}">
                <a16:creationId xmlns:a16="http://schemas.microsoft.com/office/drawing/2014/main" id="{9B3C9FCD-E3E5-4684-A311-B84DC9633401}"/>
              </a:ext>
            </a:extLst>
          </p:cNvPr>
          <p:cNvGrpSpPr/>
          <p:nvPr/>
        </p:nvGrpSpPr>
        <p:grpSpPr>
          <a:xfrm>
            <a:off x="3768496" y="3101122"/>
            <a:ext cx="398020" cy="421914"/>
            <a:chOff x="-5995925" y="2757850"/>
            <a:chExt cx="275675" cy="292225"/>
          </a:xfrm>
        </p:grpSpPr>
        <p:sp>
          <p:nvSpPr>
            <p:cNvPr id="27" name="Google Shape;265;p32">
              <a:extLst>
                <a:ext uri="{FF2B5EF4-FFF2-40B4-BE49-F238E27FC236}">
                  <a16:creationId xmlns:a16="http://schemas.microsoft.com/office/drawing/2014/main" id="{405EAF7C-1E3F-4798-9EC3-9D26100458CC}"/>
                </a:ext>
              </a:extLst>
            </p:cNvPr>
            <p:cNvSpPr/>
            <p:nvPr/>
          </p:nvSpPr>
          <p:spPr>
            <a:xfrm>
              <a:off x="-5995925" y="2757850"/>
              <a:ext cx="275675" cy="292225"/>
            </a:xfrm>
            <a:custGeom>
              <a:avLst/>
              <a:gdLst/>
              <a:ahLst/>
              <a:cxnLst/>
              <a:rect l="l" t="t" r="r" b="b"/>
              <a:pathLst>
                <a:path w="11027" h="11689" extrusionOk="0">
                  <a:moveTo>
                    <a:pt x="9924" y="1324"/>
                  </a:moveTo>
                  <a:cubicBezTo>
                    <a:pt x="10113" y="1324"/>
                    <a:pt x="10271" y="1481"/>
                    <a:pt x="10271" y="1702"/>
                  </a:cubicBezTo>
                  <a:lnTo>
                    <a:pt x="10271" y="9263"/>
                  </a:lnTo>
                  <a:lnTo>
                    <a:pt x="10302" y="9263"/>
                  </a:lnTo>
                  <a:cubicBezTo>
                    <a:pt x="10302" y="9452"/>
                    <a:pt x="10145" y="9610"/>
                    <a:pt x="9956" y="9610"/>
                  </a:cubicBezTo>
                  <a:lnTo>
                    <a:pt x="9609" y="9610"/>
                  </a:lnTo>
                  <a:lnTo>
                    <a:pt x="9609" y="8570"/>
                  </a:lnTo>
                  <a:cubicBezTo>
                    <a:pt x="9609" y="8381"/>
                    <a:pt x="9452" y="8223"/>
                    <a:pt x="9263" y="8223"/>
                  </a:cubicBezTo>
                  <a:lnTo>
                    <a:pt x="4442" y="8223"/>
                  </a:lnTo>
                  <a:cubicBezTo>
                    <a:pt x="4253" y="8223"/>
                    <a:pt x="4096" y="8381"/>
                    <a:pt x="4096" y="8570"/>
                  </a:cubicBezTo>
                  <a:lnTo>
                    <a:pt x="4096" y="9610"/>
                  </a:lnTo>
                  <a:lnTo>
                    <a:pt x="3434" y="9610"/>
                  </a:lnTo>
                  <a:lnTo>
                    <a:pt x="3434" y="1324"/>
                  </a:lnTo>
                  <a:close/>
                  <a:moveTo>
                    <a:pt x="2426" y="631"/>
                  </a:moveTo>
                  <a:cubicBezTo>
                    <a:pt x="2647" y="631"/>
                    <a:pt x="2804" y="788"/>
                    <a:pt x="2804" y="977"/>
                  </a:cubicBezTo>
                  <a:lnTo>
                    <a:pt x="2804" y="9925"/>
                  </a:lnTo>
                  <a:cubicBezTo>
                    <a:pt x="2804" y="10114"/>
                    <a:pt x="2647" y="10271"/>
                    <a:pt x="2426" y="10271"/>
                  </a:cubicBezTo>
                  <a:lnTo>
                    <a:pt x="1071" y="10271"/>
                  </a:lnTo>
                  <a:cubicBezTo>
                    <a:pt x="851" y="10271"/>
                    <a:pt x="693" y="10114"/>
                    <a:pt x="693" y="9925"/>
                  </a:cubicBezTo>
                  <a:lnTo>
                    <a:pt x="693" y="977"/>
                  </a:lnTo>
                  <a:cubicBezTo>
                    <a:pt x="693" y="788"/>
                    <a:pt x="851" y="631"/>
                    <a:pt x="1071" y="631"/>
                  </a:cubicBezTo>
                  <a:close/>
                  <a:moveTo>
                    <a:pt x="8948" y="8948"/>
                  </a:moveTo>
                  <a:lnTo>
                    <a:pt x="8948" y="10996"/>
                  </a:lnTo>
                  <a:lnTo>
                    <a:pt x="4852" y="10996"/>
                  </a:lnTo>
                  <a:lnTo>
                    <a:pt x="4852" y="8948"/>
                  </a:lnTo>
                  <a:close/>
                  <a:moveTo>
                    <a:pt x="1008" y="1"/>
                  </a:moveTo>
                  <a:cubicBezTo>
                    <a:pt x="473" y="1"/>
                    <a:pt x="0" y="473"/>
                    <a:pt x="0" y="1009"/>
                  </a:cubicBezTo>
                  <a:lnTo>
                    <a:pt x="0" y="9956"/>
                  </a:lnTo>
                  <a:cubicBezTo>
                    <a:pt x="0" y="10523"/>
                    <a:pt x="473" y="10996"/>
                    <a:pt x="1008" y="10996"/>
                  </a:cubicBezTo>
                  <a:lnTo>
                    <a:pt x="2395" y="10996"/>
                  </a:lnTo>
                  <a:cubicBezTo>
                    <a:pt x="2836" y="10996"/>
                    <a:pt x="3214" y="10712"/>
                    <a:pt x="3371" y="10303"/>
                  </a:cubicBezTo>
                  <a:lnTo>
                    <a:pt x="4127" y="10303"/>
                  </a:lnTo>
                  <a:lnTo>
                    <a:pt x="4127" y="11342"/>
                  </a:lnTo>
                  <a:cubicBezTo>
                    <a:pt x="4127" y="11531"/>
                    <a:pt x="4285" y="11689"/>
                    <a:pt x="4474" y="11689"/>
                  </a:cubicBezTo>
                  <a:lnTo>
                    <a:pt x="9294" y="11689"/>
                  </a:lnTo>
                  <a:cubicBezTo>
                    <a:pt x="9483" y="11689"/>
                    <a:pt x="9641" y="11531"/>
                    <a:pt x="9641" y="11342"/>
                  </a:cubicBezTo>
                  <a:lnTo>
                    <a:pt x="9641" y="10271"/>
                  </a:lnTo>
                  <a:lnTo>
                    <a:pt x="9987" y="10271"/>
                  </a:lnTo>
                  <a:cubicBezTo>
                    <a:pt x="10554" y="10271"/>
                    <a:pt x="11027" y="9799"/>
                    <a:pt x="11027" y="9263"/>
                  </a:cubicBezTo>
                  <a:lnTo>
                    <a:pt x="11027" y="1702"/>
                  </a:lnTo>
                  <a:cubicBezTo>
                    <a:pt x="10995" y="1103"/>
                    <a:pt x="10554" y="662"/>
                    <a:pt x="9956" y="662"/>
                  </a:cubicBezTo>
                  <a:lnTo>
                    <a:pt x="3371" y="662"/>
                  </a:lnTo>
                  <a:cubicBezTo>
                    <a:pt x="3214" y="284"/>
                    <a:pt x="2867" y="1"/>
                    <a:pt x="2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66;p32">
              <a:extLst>
                <a:ext uri="{FF2B5EF4-FFF2-40B4-BE49-F238E27FC236}">
                  <a16:creationId xmlns:a16="http://schemas.microsoft.com/office/drawing/2014/main" id="{3BC7D27F-E01C-47F2-9701-FB03173DF35B}"/>
                </a:ext>
              </a:extLst>
            </p:cNvPr>
            <p:cNvSpPr/>
            <p:nvPr/>
          </p:nvSpPr>
          <p:spPr>
            <a:xfrm>
              <a:off x="-5892750" y="2808250"/>
              <a:ext cx="137850" cy="69350"/>
            </a:xfrm>
            <a:custGeom>
              <a:avLst/>
              <a:gdLst/>
              <a:ahLst/>
              <a:cxnLst/>
              <a:rect l="l" t="t" r="r" b="b"/>
              <a:pathLst>
                <a:path w="5514" h="2774" extrusionOk="0">
                  <a:moveTo>
                    <a:pt x="4821" y="694"/>
                  </a:moveTo>
                  <a:lnTo>
                    <a:pt x="4821" y="2112"/>
                  </a:lnTo>
                  <a:lnTo>
                    <a:pt x="725" y="2112"/>
                  </a:lnTo>
                  <a:lnTo>
                    <a:pt x="725" y="694"/>
                  </a:lnTo>
                  <a:close/>
                  <a:moveTo>
                    <a:pt x="347" y="1"/>
                  </a:moveTo>
                  <a:cubicBezTo>
                    <a:pt x="158" y="1"/>
                    <a:pt x="0" y="158"/>
                    <a:pt x="0" y="348"/>
                  </a:cubicBezTo>
                  <a:lnTo>
                    <a:pt x="0" y="2427"/>
                  </a:lnTo>
                  <a:cubicBezTo>
                    <a:pt x="0" y="2616"/>
                    <a:pt x="158" y="2773"/>
                    <a:pt x="347" y="2773"/>
                  </a:cubicBezTo>
                  <a:lnTo>
                    <a:pt x="5167" y="2773"/>
                  </a:lnTo>
                  <a:cubicBezTo>
                    <a:pt x="5356" y="2773"/>
                    <a:pt x="5514" y="2616"/>
                    <a:pt x="5514" y="2427"/>
                  </a:cubicBezTo>
                  <a:lnTo>
                    <a:pt x="5514" y="348"/>
                  </a:lnTo>
                  <a:cubicBezTo>
                    <a:pt x="5514" y="158"/>
                    <a:pt x="5356" y="1"/>
                    <a:pt x="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7;p32">
              <a:extLst>
                <a:ext uri="{FF2B5EF4-FFF2-40B4-BE49-F238E27FC236}">
                  <a16:creationId xmlns:a16="http://schemas.microsoft.com/office/drawing/2014/main" id="{36DAFB7C-C683-4A5B-9D48-1D0599D9110C}"/>
                </a:ext>
              </a:extLst>
            </p:cNvPr>
            <p:cNvSpPr/>
            <p:nvPr/>
          </p:nvSpPr>
          <p:spPr>
            <a:xfrm>
              <a:off x="-5891975" y="2895675"/>
              <a:ext cx="34700" cy="17375"/>
            </a:xfrm>
            <a:custGeom>
              <a:avLst/>
              <a:gdLst/>
              <a:ahLst/>
              <a:cxnLst/>
              <a:rect l="l" t="t" r="r" b="b"/>
              <a:pathLst>
                <a:path w="1388" h="695" extrusionOk="0">
                  <a:moveTo>
                    <a:pt x="379" y="1"/>
                  </a:moveTo>
                  <a:cubicBezTo>
                    <a:pt x="158" y="1"/>
                    <a:pt x="1" y="159"/>
                    <a:pt x="1" y="348"/>
                  </a:cubicBezTo>
                  <a:cubicBezTo>
                    <a:pt x="1" y="537"/>
                    <a:pt x="158" y="694"/>
                    <a:pt x="379" y="694"/>
                  </a:cubicBezTo>
                  <a:lnTo>
                    <a:pt x="1041" y="694"/>
                  </a:lnTo>
                  <a:cubicBezTo>
                    <a:pt x="1230" y="694"/>
                    <a:pt x="1387" y="537"/>
                    <a:pt x="1387" y="348"/>
                  </a:cubicBezTo>
                  <a:cubicBezTo>
                    <a:pt x="1356" y="127"/>
                    <a:pt x="1198" y="1"/>
                    <a:pt x="10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68;p32">
              <a:extLst>
                <a:ext uri="{FF2B5EF4-FFF2-40B4-BE49-F238E27FC236}">
                  <a16:creationId xmlns:a16="http://schemas.microsoft.com/office/drawing/2014/main" id="{E3F4ACEF-1631-48D2-857F-80EB0ABAA0D2}"/>
                </a:ext>
              </a:extLst>
            </p:cNvPr>
            <p:cNvSpPr/>
            <p:nvPr/>
          </p:nvSpPr>
          <p:spPr>
            <a:xfrm>
              <a:off x="-5891975" y="2928775"/>
              <a:ext cx="34700" cy="18125"/>
            </a:xfrm>
            <a:custGeom>
              <a:avLst/>
              <a:gdLst/>
              <a:ahLst/>
              <a:cxnLst/>
              <a:rect l="l" t="t" r="r" b="b"/>
              <a:pathLst>
                <a:path w="1388" h="725" extrusionOk="0">
                  <a:moveTo>
                    <a:pt x="379" y="0"/>
                  </a:moveTo>
                  <a:cubicBezTo>
                    <a:pt x="158" y="0"/>
                    <a:pt x="1" y="158"/>
                    <a:pt x="1" y="378"/>
                  </a:cubicBezTo>
                  <a:cubicBezTo>
                    <a:pt x="1" y="567"/>
                    <a:pt x="158" y="725"/>
                    <a:pt x="379" y="725"/>
                  </a:cubicBezTo>
                  <a:lnTo>
                    <a:pt x="1041" y="725"/>
                  </a:lnTo>
                  <a:cubicBezTo>
                    <a:pt x="1230" y="725"/>
                    <a:pt x="1387" y="567"/>
                    <a:pt x="1387" y="378"/>
                  </a:cubicBezTo>
                  <a:cubicBezTo>
                    <a:pt x="1356" y="158"/>
                    <a:pt x="1198" y="0"/>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69;p32">
              <a:extLst>
                <a:ext uri="{FF2B5EF4-FFF2-40B4-BE49-F238E27FC236}">
                  <a16:creationId xmlns:a16="http://schemas.microsoft.com/office/drawing/2014/main" id="{3D28768D-0AC8-47F0-A8EB-43CC7A138821}"/>
                </a:ext>
              </a:extLst>
            </p:cNvPr>
            <p:cNvSpPr/>
            <p:nvPr/>
          </p:nvSpPr>
          <p:spPr>
            <a:xfrm>
              <a:off x="-5840775" y="2928775"/>
              <a:ext cx="34675" cy="18125"/>
            </a:xfrm>
            <a:custGeom>
              <a:avLst/>
              <a:gdLst/>
              <a:ahLst/>
              <a:cxnLst/>
              <a:rect l="l" t="t" r="r" b="b"/>
              <a:pathLst>
                <a:path w="1387" h="725" extrusionOk="0">
                  <a:moveTo>
                    <a:pt x="379" y="0"/>
                  </a:moveTo>
                  <a:cubicBezTo>
                    <a:pt x="158" y="0"/>
                    <a:pt x="1" y="158"/>
                    <a:pt x="1" y="378"/>
                  </a:cubicBezTo>
                  <a:cubicBezTo>
                    <a:pt x="1" y="567"/>
                    <a:pt x="158" y="725"/>
                    <a:pt x="379" y="725"/>
                  </a:cubicBezTo>
                  <a:lnTo>
                    <a:pt x="1040" y="725"/>
                  </a:lnTo>
                  <a:cubicBezTo>
                    <a:pt x="1229" y="725"/>
                    <a:pt x="1387" y="567"/>
                    <a:pt x="1387" y="378"/>
                  </a:cubicBezTo>
                  <a:cubicBezTo>
                    <a:pt x="1387" y="158"/>
                    <a:pt x="1229" y="0"/>
                    <a:pt x="10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0;p32">
              <a:extLst>
                <a:ext uri="{FF2B5EF4-FFF2-40B4-BE49-F238E27FC236}">
                  <a16:creationId xmlns:a16="http://schemas.microsoft.com/office/drawing/2014/main" id="{073464A7-8773-4CC8-9FC6-B58E879A48C5}"/>
                </a:ext>
              </a:extLst>
            </p:cNvPr>
            <p:cNvSpPr/>
            <p:nvPr/>
          </p:nvSpPr>
          <p:spPr>
            <a:xfrm>
              <a:off x="-5840775" y="2895675"/>
              <a:ext cx="34675" cy="17375"/>
            </a:xfrm>
            <a:custGeom>
              <a:avLst/>
              <a:gdLst/>
              <a:ahLst/>
              <a:cxnLst/>
              <a:rect l="l" t="t" r="r" b="b"/>
              <a:pathLst>
                <a:path w="1387" h="695" extrusionOk="0">
                  <a:moveTo>
                    <a:pt x="379" y="1"/>
                  </a:moveTo>
                  <a:cubicBezTo>
                    <a:pt x="158" y="1"/>
                    <a:pt x="1" y="159"/>
                    <a:pt x="1" y="348"/>
                  </a:cubicBezTo>
                  <a:cubicBezTo>
                    <a:pt x="1" y="537"/>
                    <a:pt x="158" y="694"/>
                    <a:pt x="379" y="694"/>
                  </a:cubicBezTo>
                  <a:lnTo>
                    <a:pt x="1040" y="694"/>
                  </a:lnTo>
                  <a:cubicBezTo>
                    <a:pt x="1229" y="694"/>
                    <a:pt x="1387" y="537"/>
                    <a:pt x="1387" y="348"/>
                  </a:cubicBezTo>
                  <a:cubicBezTo>
                    <a:pt x="1387" y="127"/>
                    <a:pt x="1229" y="1"/>
                    <a:pt x="10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1;p32">
              <a:extLst>
                <a:ext uri="{FF2B5EF4-FFF2-40B4-BE49-F238E27FC236}">
                  <a16:creationId xmlns:a16="http://schemas.microsoft.com/office/drawing/2014/main" id="{4DC68EE6-8E49-424B-B7FD-56A192423912}"/>
                </a:ext>
              </a:extLst>
            </p:cNvPr>
            <p:cNvSpPr/>
            <p:nvPr/>
          </p:nvSpPr>
          <p:spPr>
            <a:xfrm>
              <a:off x="-5789575" y="2895675"/>
              <a:ext cx="34675" cy="17375"/>
            </a:xfrm>
            <a:custGeom>
              <a:avLst/>
              <a:gdLst/>
              <a:ahLst/>
              <a:cxnLst/>
              <a:rect l="l" t="t" r="r" b="b"/>
              <a:pathLst>
                <a:path w="1387" h="695" extrusionOk="0">
                  <a:moveTo>
                    <a:pt x="379" y="1"/>
                  </a:moveTo>
                  <a:cubicBezTo>
                    <a:pt x="158" y="1"/>
                    <a:pt x="1" y="159"/>
                    <a:pt x="1" y="348"/>
                  </a:cubicBezTo>
                  <a:cubicBezTo>
                    <a:pt x="1" y="537"/>
                    <a:pt x="158" y="694"/>
                    <a:pt x="379" y="694"/>
                  </a:cubicBezTo>
                  <a:lnTo>
                    <a:pt x="1040" y="694"/>
                  </a:lnTo>
                  <a:cubicBezTo>
                    <a:pt x="1229" y="694"/>
                    <a:pt x="1387" y="537"/>
                    <a:pt x="1387" y="348"/>
                  </a:cubicBezTo>
                  <a:cubicBezTo>
                    <a:pt x="1387" y="127"/>
                    <a:pt x="1229" y="1"/>
                    <a:pt x="10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2;p32">
              <a:extLst>
                <a:ext uri="{FF2B5EF4-FFF2-40B4-BE49-F238E27FC236}">
                  <a16:creationId xmlns:a16="http://schemas.microsoft.com/office/drawing/2014/main" id="{4D947E87-C57A-4F7F-A55D-393B215EC33B}"/>
                </a:ext>
              </a:extLst>
            </p:cNvPr>
            <p:cNvSpPr/>
            <p:nvPr/>
          </p:nvSpPr>
          <p:spPr>
            <a:xfrm>
              <a:off x="-5789575" y="2928775"/>
              <a:ext cx="34675" cy="18125"/>
            </a:xfrm>
            <a:custGeom>
              <a:avLst/>
              <a:gdLst/>
              <a:ahLst/>
              <a:cxnLst/>
              <a:rect l="l" t="t" r="r" b="b"/>
              <a:pathLst>
                <a:path w="1387" h="725" extrusionOk="0">
                  <a:moveTo>
                    <a:pt x="379" y="0"/>
                  </a:moveTo>
                  <a:cubicBezTo>
                    <a:pt x="158" y="0"/>
                    <a:pt x="1" y="158"/>
                    <a:pt x="1" y="378"/>
                  </a:cubicBezTo>
                  <a:cubicBezTo>
                    <a:pt x="1" y="567"/>
                    <a:pt x="158" y="725"/>
                    <a:pt x="379" y="725"/>
                  </a:cubicBezTo>
                  <a:lnTo>
                    <a:pt x="1040" y="725"/>
                  </a:lnTo>
                  <a:cubicBezTo>
                    <a:pt x="1229" y="725"/>
                    <a:pt x="1387" y="567"/>
                    <a:pt x="1387" y="378"/>
                  </a:cubicBezTo>
                  <a:cubicBezTo>
                    <a:pt x="1387" y="158"/>
                    <a:pt x="1229" y="0"/>
                    <a:pt x="10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3;p32">
              <a:extLst>
                <a:ext uri="{FF2B5EF4-FFF2-40B4-BE49-F238E27FC236}">
                  <a16:creationId xmlns:a16="http://schemas.microsoft.com/office/drawing/2014/main" id="{665DB9E7-E5C1-4E2B-BBAD-8C870477642D}"/>
                </a:ext>
              </a:extLst>
            </p:cNvPr>
            <p:cNvSpPr/>
            <p:nvPr/>
          </p:nvSpPr>
          <p:spPr>
            <a:xfrm>
              <a:off x="-5858100" y="2998075"/>
              <a:ext cx="68550" cy="17350"/>
            </a:xfrm>
            <a:custGeom>
              <a:avLst/>
              <a:gdLst/>
              <a:ahLst/>
              <a:cxnLst/>
              <a:rect l="l" t="t" r="r" b="b"/>
              <a:pathLst>
                <a:path w="2742" h="694" extrusionOk="0">
                  <a:moveTo>
                    <a:pt x="347" y="1"/>
                  </a:moveTo>
                  <a:cubicBezTo>
                    <a:pt x="158" y="1"/>
                    <a:pt x="1" y="158"/>
                    <a:pt x="1" y="347"/>
                  </a:cubicBezTo>
                  <a:cubicBezTo>
                    <a:pt x="1" y="536"/>
                    <a:pt x="158" y="694"/>
                    <a:pt x="347" y="694"/>
                  </a:cubicBezTo>
                  <a:lnTo>
                    <a:pt x="2395" y="694"/>
                  </a:lnTo>
                  <a:cubicBezTo>
                    <a:pt x="2584" y="694"/>
                    <a:pt x="2742" y="536"/>
                    <a:pt x="2742" y="347"/>
                  </a:cubicBezTo>
                  <a:cubicBezTo>
                    <a:pt x="2742" y="158"/>
                    <a:pt x="2584" y="1"/>
                    <a:pt x="2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274;p32">
            <a:extLst>
              <a:ext uri="{FF2B5EF4-FFF2-40B4-BE49-F238E27FC236}">
                <a16:creationId xmlns:a16="http://schemas.microsoft.com/office/drawing/2014/main" id="{97A8CEB9-4193-44B3-8645-191DF6FCCD09}"/>
              </a:ext>
            </a:extLst>
          </p:cNvPr>
          <p:cNvSpPr/>
          <p:nvPr/>
        </p:nvSpPr>
        <p:spPr>
          <a:xfrm>
            <a:off x="4935550" y="3052174"/>
            <a:ext cx="430673" cy="527700"/>
          </a:xfrm>
          <a:custGeom>
            <a:avLst/>
            <a:gdLst/>
            <a:ahLst/>
            <a:cxnLst/>
            <a:rect l="l" t="t" r="r" b="b"/>
            <a:pathLst>
              <a:path w="11153" h="11713" extrusionOk="0">
                <a:moveTo>
                  <a:pt x="9594" y="693"/>
                </a:moveTo>
                <a:cubicBezTo>
                  <a:pt x="9767" y="693"/>
                  <a:pt x="9940" y="764"/>
                  <a:pt x="10082" y="906"/>
                </a:cubicBezTo>
                <a:cubicBezTo>
                  <a:pt x="10365" y="1158"/>
                  <a:pt x="10365" y="1599"/>
                  <a:pt x="10082" y="1883"/>
                </a:cubicBezTo>
                <a:lnTo>
                  <a:pt x="9168" y="2796"/>
                </a:lnTo>
                <a:lnTo>
                  <a:pt x="6175" y="3364"/>
                </a:lnTo>
                <a:lnTo>
                  <a:pt x="6175" y="1410"/>
                </a:lnTo>
                <a:lnTo>
                  <a:pt x="8475" y="1410"/>
                </a:lnTo>
                <a:cubicBezTo>
                  <a:pt x="8538" y="1410"/>
                  <a:pt x="8664" y="1379"/>
                  <a:pt x="8696" y="1284"/>
                </a:cubicBezTo>
                <a:lnTo>
                  <a:pt x="9105" y="906"/>
                </a:lnTo>
                <a:cubicBezTo>
                  <a:pt x="9247" y="764"/>
                  <a:pt x="9420" y="693"/>
                  <a:pt x="9594" y="693"/>
                </a:cubicBezTo>
                <a:close/>
                <a:moveTo>
                  <a:pt x="5136" y="749"/>
                </a:moveTo>
                <a:cubicBezTo>
                  <a:pt x="5325" y="749"/>
                  <a:pt x="5482" y="906"/>
                  <a:pt x="5482" y="1095"/>
                </a:cubicBezTo>
                <a:lnTo>
                  <a:pt x="5482" y="4214"/>
                </a:lnTo>
                <a:cubicBezTo>
                  <a:pt x="5356" y="4151"/>
                  <a:pt x="5230" y="4151"/>
                  <a:pt x="5136" y="4151"/>
                </a:cubicBezTo>
                <a:cubicBezTo>
                  <a:pt x="5010" y="4151"/>
                  <a:pt x="4884" y="4151"/>
                  <a:pt x="4758" y="4214"/>
                </a:cubicBezTo>
                <a:lnTo>
                  <a:pt x="4758" y="1095"/>
                </a:lnTo>
                <a:cubicBezTo>
                  <a:pt x="4758" y="906"/>
                  <a:pt x="4915" y="749"/>
                  <a:pt x="5136" y="749"/>
                </a:cubicBezTo>
                <a:close/>
                <a:moveTo>
                  <a:pt x="5136" y="4844"/>
                </a:moveTo>
                <a:cubicBezTo>
                  <a:pt x="5671" y="4844"/>
                  <a:pt x="6144" y="5317"/>
                  <a:pt x="6144" y="5852"/>
                </a:cubicBezTo>
                <a:cubicBezTo>
                  <a:pt x="6144" y="6419"/>
                  <a:pt x="5671" y="6861"/>
                  <a:pt x="5136" y="6861"/>
                </a:cubicBezTo>
                <a:cubicBezTo>
                  <a:pt x="4568" y="6861"/>
                  <a:pt x="4096" y="6388"/>
                  <a:pt x="4096" y="5852"/>
                </a:cubicBezTo>
                <a:cubicBezTo>
                  <a:pt x="4096" y="5317"/>
                  <a:pt x="4568" y="4844"/>
                  <a:pt x="5136" y="4844"/>
                </a:cubicBezTo>
                <a:close/>
                <a:moveTo>
                  <a:pt x="4096" y="1442"/>
                </a:moveTo>
                <a:lnTo>
                  <a:pt x="4096" y="4529"/>
                </a:lnTo>
                <a:cubicBezTo>
                  <a:pt x="3655" y="4844"/>
                  <a:pt x="3434" y="5348"/>
                  <a:pt x="3434" y="5884"/>
                </a:cubicBezTo>
                <a:cubicBezTo>
                  <a:pt x="3434" y="6136"/>
                  <a:pt x="3466" y="6419"/>
                  <a:pt x="3592" y="6609"/>
                </a:cubicBezTo>
                <a:lnTo>
                  <a:pt x="2332" y="8184"/>
                </a:lnTo>
                <a:cubicBezTo>
                  <a:pt x="1323" y="7522"/>
                  <a:pt x="725" y="6356"/>
                  <a:pt x="725" y="5159"/>
                </a:cubicBezTo>
                <a:cubicBezTo>
                  <a:pt x="662" y="3143"/>
                  <a:pt x="2206" y="1568"/>
                  <a:pt x="4096" y="1442"/>
                </a:cubicBezTo>
                <a:close/>
                <a:moveTo>
                  <a:pt x="8916" y="3521"/>
                </a:moveTo>
                <a:lnTo>
                  <a:pt x="8916" y="4466"/>
                </a:lnTo>
                <a:cubicBezTo>
                  <a:pt x="8916" y="4529"/>
                  <a:pt x="8916" y="4592"/>
                  <a:pt x="8948" y="4624"/>
                </a:cubicBezTo>
                <a:lnTo>
                  <a:pt x="9798" y="6419"/>
                </a:lnTo>
                <a:cubicBezTo>
                  <a:pt x="9893" y="6577"/>
                  <a:pt x="9798" y="6672"/>
                  <a:pt x="9798" y="6735"/>
                </a:cubicBezTo>
                <a:cubicBezTo>
                  <a:pt x="9767" y="6766"/>
                  <a:pt x="9704" y="6892"/>
                  <a:pt x="9546" y="6892"/>
                </a:cubicBezTo>
                <a:lnTo>
                  <a:pt x="9263" y="6892"/>
                </a:lnTo>
                <a:cubicBezTo>
                  <a:pt x="9074" y="6892"/>
                  <a:pt x="8916" y="7050"/>
                  <a:pt x="8916" y="7239"/>
                </a:cubicBezTo>
                <a:lnTo>
                  <a:pt x="8916" y="8341"/>
                </a:lnTo>
                <a:cubicBezTo>
                  <a:pt x="8633" y="8467"/>
                  <a:pt x="8381" y="8656"/>
                  <a:pt x="8286" y="8971"/>
                </a:cubicBezTo>
                <a:lnTo>
                  <a:pt x="6522" y="8971"/>
                </a:lnTo>
                <a:cubicBezTo>
                  <a:pt x="5955" y="8971"/>
                  <a:pt x="5482" y="8499"/>
                  <a:pt x="5482" y="7932"/>
                </a:cubicBezTo>
                <a:lnTo>
                  <a:pt x="5482" y="7554"/>
                </a:lnTo>
                <a:cubicBezTo>
                  <a:pt x="6270" y="7396"/>
                  <a:pt x="6868" y="6672"/>
                  <a:pt x="6868" y="5852"/>
                </a:cubicBezTo>
                <a:cubicBezTo>
                  <a:pt x="6868" y="5317"/>
                  <a:pt x="6585" y="4781"/>
                  <a:pt x="6207" y="4466"/>
                </a:cubicBezTo>
                <a:lnTo>
                  <a:pt x="6207" y="4088"/>
                </a:lnTo>
                <a:lnTo>
                  <a:pt x="8916" y="3521"/>
                </a:lnTo>
                <a:close/>
                <a:moveTo>
                  <a:pt x="9231" y="8940"/>
                </a:moveTo>
                <a:cubicBezTo>
                  <a:pt x="9420" y="8940"/>
                  <a:pt x="9578" y="9097"/>
                  <a:pt x="9578" y="9286"/>
                </a:cubicBezTo>
                <a:cubicBezTo>
                  <a:pt x="9578" y="9475"/>
                  <a:pt x="9420" y="9633"/>
                  <a:pt x="9231" y="9633"/>
                </a:cubicBezTo>
                <a:cubicBezTo>
                  <a:pt x="9011" y="9633"/>
                  <a:pt x="8853" y="9475"/>
                  <a:pt x="8853" y="9286"/>
                </a:cubicBezTo>
                <a:cubicBezTo>
                  <a:pt x="8853" y="9097"/>
                  <a:pt x="9011" y="8940"/>
                  <a:pt x="9231" y="8940"/>
                </a:cubicBezTo>
                <a:close/>
                <a:moveTo>
                  <a:pt x="3970" y="7144"/>
                </a:moveTo>
                <a:cubicBezTo>
                  <a:pt x="4222" y="7365"/>
                  <a:pt x="4442" y="7522"/>
                  <a:pt x="4758" y="7554"/>
                </a:cubicBezTo>
                <a:lnTo>
                  <a:pt x="4758" y="7932"/>
                </a:lnTo>
                <a:cubicBezTo>
                  <a:pt x="4758" y="8877"/>
                  <a:pt x="5514" y="9633"/>
                  <a:pt x="6459" y="9633"/>
                </a:cubicBezTo>
                <a:lnTo>
                  <a:pt x="8223" y="9633"/>
                </a:lnTo>
                <a:cubicBezTo>
                  <a:pt x="8286" y="9727"/>
                  <a:pt x="8318" y="9791"/>
                  <a:pt x="8349" y="9822"/>
                </a:cubicBezTo>
                <a:cubicBezTo>
                  <a:pt x="8034" y="10137"/>
                  <a:pt x="7593" y="10295"/>
                  <a:pt x="7183" y="10295"/>
                </a:cubicBezTo>
                <a:lnTo>
                  <a:pt x="5797" y="10295"/>
                </a:lnTo>
                <a:cubicBezTo>
                  <a:pt x="5608" y="10295"/>
                  <a:pt x="5451" y="10452"/>
                  <a:pt x="5451" y="10673"/>
                </a:cubicBezTo>
                <a:lnTo>
                  <a:pt x="5451" y="11051"/>
                </a:lnTo>
                <a:lnTo>
                  <a:pt x="2710" y="11051"/>
                </a:lnTo>
                <a:lnTo>
                  <a:pt x="2710" y="8719"/>
                </a:lnTo>
                <a:lnTo>
                  <a:pt x="3970" y="7144"/>
                </a:lnTo>
                <a:close/>
                <a:moveTo>
                  <a:pt x="9629" y="0"/>
                </a:moveTo>
                <a:cubicBezTo>
                  <a:pt x="9278" y="0"/>
                  <a:pt x="8932" y="134"/>
                  <a:pt x="8664" y="402"/>
                </a:cubicBezTo>
                <a:lnTo>
                  <a:pt x="8412" y="686"/>
                </a:lnTo>
                <a:lnTo>
                  <a:pt x="6144" y="686"/>
                </a:lnTo>
                <a:cubicBezTo>
                  <a:pt x="5986" y="308"/>
                  <a:pt x="5640" y="24"/>
                  <a:pt x="5167" y="24"/>
                </a:cubicBezTo>
                <a:cubicBezTo>
                  <a:pt x="4726" y="24"/>
                  <a:pt x="4348" y="308"/>
                  <a:pt x="4190" y="686"/>
                </a:cubicBezTo>
                <a:cubicBezTo>
                  <a:pt x="1859" y="812"/>
                  <a:pt x="0" y="2702"/>
                  <a:pt x="0" y="5033"/>
                </a:cubicBezTo>
                <a:cubicBezTo>
                  <a:pt x="0" y="6514"/>
                  <a:pt x="725" y="7900"/>
                  <a:pt x="1922" y="8688"/>
                </a:cubicBezTo>
                <a:lnTo>
                  <a:pt x="2048" y="8782"/>
                </a:lnTo>
                <a:lnTo>
                  <a:pt x="2048" y="11366"/>
                </a:lnTo>
                <a:cubicBezTo>
                  <a:pt x="2048" y="11555"/>
                  <a:pt x="2206" y="11712"/>
                  <a:pt x="2426" y="11712"/>
                </a:cubicBezTo>
                <a:lnTo>
                  <a:pt x="5829" y="11712"/>
                </a:lnTo>
                <a:cubicBezTo>
                  <a:pt x="6018" y="11712"/>
                  <a:pt x="6207" y="11555"/>
                  <a:pt x="6207" y="11366"/>
                </a:cubicBezTo>
                <a:lnTo>
                  <a:pt x="6207" y="10956"/>
                </a:lnTo>
                <a:lnTo>
                  <a:pt x="7215" y="10956"/>
                </a:lnTo>
                <a:cubicBezTo>
                  <a:pt x="7877" y="10956"/>
                  <a:pt x="8475" y="10704"/>
                  <a:pt x="8948" y="10232"/>
                </a:cubicBezTo>
                <a:cubicBezTo>
                  <a:pt x="9074" y="10263"/>
                  <a:pt x="9137" y="10263"/>
                  <a:pt x="9263" y="10263"/>
                </a:cubicBezTo>
                <a:cubicBezTo>
                  <a:pt x="9830" y="10263"/>
                  <a:pt x="10302" y="9791"/>
                  <a:pt x="10302" y="9223"/>
                </a:cubicBezTo>
                <a:cubicBezTo>
                  <a:pt x="10302" y="8814"/>
                  <a:pt x="10019" y="8404"/>
                  <a:pt x="9609" y="8247"/>
                </a:cubicBezTo>
                <a:lnTo>
                  <a:pt x="9609" y="7491"/>
                </a:lnTo>
                <a:cubicBezTo>
                  <a:pt x="9924" y="7459"/>
                  <a:pt x="10239" y="7302"/>
                  <a:pt x="10397" y="7018"/>
                </a:cubicBezTo>
                <a:cubicBezTo>
                  <a:pt x="10617" y="6703"/>
                  <a:pt x="10617" y="6356"/>
                  <a:pt x="10460" y="6041"/>
                </a:cubicBezTo>
                <a:lnTo>
                  <a:pt x="9609" y="4403"/>
                </a:lnTo>
                <a:lnTo>
                  <a:pt x="9609" y="3332"/>
                </a:lnTo>
                <a:lnTo>
                  <a:pt x="10617" y="2355"/>
                </a:lnTo>
                <a:cubicBezTo>
                  <a:pt x="11153" y="1788"/>
                  <a:pt x="11153" y="938"/>
                  <a:pt x="10617" y="402"/>
                </a:cubicBezTo>
                <a:cubicBezTo>
                  <a:pt x="10334" y="134"/>
                  <a:pt x="9979" y="0"/>
                  <a:pt x="9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60;p32">
            <a:extLst>
              <a:ext uri="{FF2B5EF4-FFF2-40B4-BE49-F238E27FC236}">
                <a16:creationId xmlns:a16="http://schemas.microsoft.com/office/drawing/2014/main" id="{96911E90-1270-45DB-9E38-C3174C3B7C4C}"/>
              </a:ext>
            </a:extLst>
          </p:cNvPr>
          <p:cNvSpPr/>
          <p:nvPr/>
        </p:nvSpPr>
        <p:spPr>
          <a:xfrm>
            <a:off x="3740477" y="4376647"/>
            <a:ext cx="454022" cy="459886"/>
          </a:xfrm>
          <a:custGeom>
            <a:avLst/>
            <a:gdLst/>
            <a:ahLst/>
            <a:cxnLst/>
            <a:rect l="l" t="t" r="r" b="b"/>
            <a:pathLst>
              <a:path w="18894" h="18746" extrusionOk="0">
                <a:moveTo>
                  <a:pt x="15874" y="1821"/>
                </a:moveTo>
                <a:lnTo>
                  <a:pt x="6498" y="9403"/>
                </a:lnTo>
                <a:lnTo>
                  <a:pt x="1918" y="5629"/>
                </a:lnTo>
                <a:lnTo>
                  <a:pt x="15874" y="1821"/>
                </a:lnTo>
                <a:close/>
                <a:moveTo>
                  <a:pt x="14524" y="4370"/>
                </a:moveTo>
                <a:lnTo>
                  <a:pt x="8425" y="11912"/>
                </a:lnTo>
                <a:lnTo>
                  <a:pt x="6257" y="12634"/>
                </a:lnTo>
                <a:lnTo>
                  <a:pt x="6981" y="10469"/>
                </a:lnTo>
                <a:lnTo>
                  <a:pt x="14524" y="4370"/>
                </a:lnTo>
                <a:close/>
                <a:moveTo>
                  <a:pt x="17072" y="3020"/>
                </a:moveTo>
                <a:lnTo>
                  <a:pt x="13265" y="16976"/>
                </a:lnTo>
                <a:lnTo>
                  <a:pt x="9491" y="12392"/>
                </a:lnTo>
                <a:lnTo>
                  <a:pt x="17072" y="3020"/>
                </a:lnTo>
                <a:close/>
                <a:moveTo>
                  <a:pt x="18298" y="0"/>
                </a:moveTo>
                <a:cubicBezTo>
                  <a:pt x="18286" y="0"/>
                  <a:pt x="18274" y="0"/>
                  <a:pt x="18262" y="3"/>
                </a:cubicBezTo>
                <a:lnTo>
                  <a:pt x="18253" y="3"/>
                </a:lnTo>
                <a:cubicBezTo>
                  <a:pt x="18238" y="6"/>
                  <a:pt x="18223" y="6"/>
                  <a:pt x="18211" y="12"/>
                </a:cubicBezTo>
                <a:lnTo>
                  <a:pt x="18193" y="15"/>
                </a:lnTo>
                <a:lnTo>
                  <a:pt x="18178" y="18"/>
                </a:lnTo>
                <a:lnTo>
                  <a:pt x="562" y="4822"/>
                </a:lnTo>
                <a:cubicBezTo>
                  <a:pt x="121" y="4943"/>
                  <a:pt x="0" y="5511"/>
                  <a:pt x="351" y="5804"/>
                </a:cubicBezTo>
                <a:lnTo>
                  <a:pt x="5834" y="10321"/>
                </a:lnTo>
                <a:lnTo>
                  <a:pt x="4826" y="13349"/>
                </a:lnTo>
                <a:cubicBezTo>
                  <a:pt x="4696" y="13732"/>
                  <a:pt x="4991" y="14098"/>
                  <a:pt x="5359" y="14098"/>
                </a:cubicBezTo>
                <a:cubicBezTo>
                  <a:pt x="5418" y="14098"/>
                  <a:pt x="5479" y="14089"/>
                  <a:pt x="5541" y="14068"/>
                </a:cubicBezTo>
                <a:lnTo>
                  <a:pt x="8570" y="13060"/>
                </a:lnTo>
                <a:lnTo>
                  <a:pt x="13087" y="18540"/>
                </a:lnTo>
                <a:cubicBezTo>
                  <a:pt x="13195" y="18670"/>
                  <a:pt x="13355" y="18745"/>
                  <a:pt x="13525" y="18745"/>
                </a:cubicBezTo>
                <a:cubicBezTo>
                  <a:pt x="13564" y="18745"/>
                  <a:pt x="13603" y="18742"/>
                  <a:pt x="13642" y="18733"/>
                </a:cubicBezTo>
                <a:cubicBezTo>
                  <a:pt x="13848" y="18691"/>
                  <a:pt x="14014" y="18534"/>
                  <a:pt x="14071" y="18328"/>
                </a:cubicBezTo>
                <a:lnTo>
                  <a:pt x="18875" y="716"/>
                </a:lnTo>
                <a:cubicBezTo>
                  <a:pt x="18875" y="710"/>
                  <a:pt x="18875" y="704"/>
                  <a:pt x="18878" y="698"/>
                </a:cubicBezTo>
                <a:lnTo>
                  <a:pt x="18881" y="683"/>
                </a:lnTo>
                <a:cubicBezTo>
                  <a:pt x="18884" y="668"/>
                  <a:pt x="18887" y="653"/>
                  <a:pt x="18890" y="637"/>
                </a:cubicBezTo>
                <a:cubicBezTo>
                  <a:pt x="18890" y="637"/>
                  <a:pt x="18890" y="634"/>
                  <a:pt x="18890" y="631"/>
                </a:cubicBezTo>
                <a:cubicBezTo>
                  <a:pt x="18890" y="619"/>
                  <a:pt x="18890" y="604"/>
                  <a:pt x="18893" y="592"/>
                </a:cubicBezTo>
                <a:lnTo>
                  <a:pt x="18893" y="580"/>
                </a:lnTo>
                <a:cubicBezTo>
                  <a:pt x="18893" y="568"/>
                  <a:pt x="18893" y="553"/>
                  <a:pt x="18893" y="541"/>
                </a:cubicBezTo>
                <a:cubicBezTo>
                  <a:pt x="18893" y="538"/>
                  <a:pt x="18893" y="535"/>
                  <a:pt x="18893" y="532"/>
                </a:cubicBezTo>
                <a:cubicBezTo>
                  <a:pt x="18893" y="517"/>
                  <a:pt x="18890" y="502"/>
                  <a:pt x="18890" y="487"/>
                </a:cubicBezTo>
                <a:cubicBezTo>
                  <a:pt x="18890" y="483"/>
                  <a:pt x="18890" y="480"/>
                  <a:pt x="18887" y="477"/>
                </a:cubicBezTo>
                <a:cubicBezTo>
                  <a:pt x="18887" y="465"/>
                  <a:pt x="18884" y="453"/>
                  <a:pt x="18881" y="441"/>
                </a:cubicBezTo>
                <a:lnTo>
                  <a:pt x="18878" y="429"/>
                </a:lnTo>
                <a:cubicBezTo>
                  <a:pt x="18875" y="417"/>
                  <a:pt x="18872" y="402"/>
                  <a:pt x="18866" y="390"/>
                </a:cubicBezTo>
                <a:cubicBezTo>
                  <a:pt x="18866" y="387"/>
                  <a:pt x="18866" y="384"/>
                  <a:pt x="18863" y="381"/>
                </a:cubicBezTo>
                <a:cubicBezTo>
                  <a:pt x="18860" y="369"/>
                  <a:pt x="18854" y="354"/>
                  <a:pt x="18848" y="345"/>
                </a:cubicBezTo>
                <a:cubicBezTo>
                  <a:pt x="18848" y="339"/>
                  <a:pt x="18845" y="333"/>
                  <a:pt x="18842" y="329"/>
                </a:cubicBezTo>
                <a:cubicBezTo>
                  <a:pt x="18839" y="323"/>
                  <a:pt x="18833" y="308"/>
                  <a:pt x="18830" y="299"/>
                </a:cubicBezTo>
                <a:cubicBezTo>
                  <a:pt x="18824" y="290"/>
                  <a:pt x="18824" y="290"/>
                  <a:pt x="18821" y="287"/>
                </a:cubicBezTo>
                <a:cubicBezTo>
                  <a:pt x="18815" y="275"/>
                  <a:pt x="18806" y="263"/>
                  <a:pt x="18797" y="248"/>
                </a:cubicBezTo>
                <a:lnTo>
                  <a:pt x="18790" y="239"/>
                </a:lnTo>
                <a:cubicBezTo>
                  <a:pt x="18784" y="230"/>
                  <a:pt x="18775" y="221"/>
                  <a:pt x="18769" y="212"/>
                </a:cubicBezTo>
                <a:cubicBezTo>
                  <a:pt x="18760" y="203"/>
                  <a:pt x="18763" y="203"/>
                  <a:pt x="18760" y="200"/>
                </a:cubicBezTo>
                <a:cubicBezTo>
                  <a:pt x="18751" y="188"/>
                  <a:pt x="18739" y="176"/>
                  <a:pt x="18727" y="163"/>
                </a:cubicBezTo>
                <a:cubicBezTo>
                  <a:pt x="18718" y="154"/>
                  <a:pt x="18706" y="142"/>
                  <a:pt x="18694" y="133"/>
                </a:cubicBezTo>
                <a:lnTo>
                  <a:pt x="18682" y="124"/>
                </a:lnTo>
                <a:cubicBezTo>
                  <a:pt x="18673" y="115"/>
                  <a:pt x="18664" y="109"/>
                  <a:pt x="18655" y="103"/>
                </a:cubicBezTo>
                <a:lnTo>
                  <a:pt x="18643" y="94"/>
                </a:lnTo>
                <a:cubicBezTo>
                  <a:pt x="18630" y="88"/>
                  <a:pt x="18618" y="79"/>
                  <a:pt x="18606" y="73"/>
                </a:cubicBezTo>
                <a:lnTo>
                  <a:pt x="18591" y="64"/>
                </a:lnTo>
                <a:lnTo>
                  <a:pt x="18564" y="52"/>
                </a:lnTo>
                <a:lnTo>
                  <a:pt x="18549" y="43"/>
                </a:lnTo>
                <a:cubicBezTo>
                  <a:pt x="18537" y="40"/>
                  <a:pt x="18522" y="34"/>
                  <a:pt x="18510" y="28"/>
                </a:cubicBezTo>
                <a:lnTo>
                  <a:pt x="18501" y="28"/>
                </a:lnTo>
                <a:cubicBezTo>
                  <a:pt x="18489" y="22"/>
                  <a:pt x="18476" y="18"/>
                  <a:pt x="18464" y="15"/>
                </a:cubicBezTo>
                <a:lnTo>
                  <a:pt x="18449" y="12"/>
                </a:lnTo>
                <a:lnTo>
                  <a:pt x="18416" y="6"/>
                </a:lnTo>
                <a:lnTo>
                  <a:pt x="18404" y="3"/>
                </a:lnTo>
                <a:cubicBezTo>
                  <a:pt x="18389" y="3"/>
                  <a:pt x="18374" y="0"/>
                  <a:pt x="18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 name="Google Shape;250;p32">
            <a:extLst>
              <a:ext uri="{FF2B5EF4-FFF2-40B4-BE49-F238E27FC236}">
                <a16:creationId xmlns:a16="http://schemas.microsoft.com/office/drawing/2014/main" id="{322016EC-6048-408B-BFEB-27452E0D554A}"/>
              </a:ext>
            </a:extLst>
          </p:cNvPr>
          <p:cNvSpPr txBox="1">
            <a:spLocks/>
          </p:cNvSpPr>
          <p:nvPr/>
        </p:nvSpPr>
        <p:spPr>
          <a:xfrm>
            <a:off x="4942658" y="4157380"/>
            <a:ext cx="1693500" cy="527700"/>
          </a:xfrm>
          <a:prstGeom prst="rect">
            <a:avLst/>
          </a:prstGeom>
        </p:spPr>
        <p:txBody>
          <a:bodyPr spcFirstLastPara="1" wrap="square" lIns="91425" tIns="91425" rIns="91425" bIns="91425" anchor="ctr" anchorCtr="0">
            <a:noAutofit/>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2pPr>
            <a:lvl3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3pPr>
            <a:lvl4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4pPr>
            <a:lvl5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5pPr>
            <a:lvl6pPr marL="4572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6pPr>
            <a:lvl7pPr marL="9144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7pPr>
            <a:lvl8pPr marL="13716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8pPr>
            <a:lvl9pPr marL="18288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9pPr>
          </a:lstStyle>
          <a:p>
            <a:pPr>
              <a:spcBef>
                <a:spcPts val="0"/>
              </a:spcBef>
              <a:spcAft>
                <a:spcPts val="0"/>
              </a:spcAft>
              <a:buClr>
                <a:schemeClr val="dk1"/>
              </a:buClr>
              <a:buSzPts val="1100"/>
              <a:buFont typeface="Arial"/>
              <a:buNone/>
            </a:pPr>
            <a:r>
              <a:rPr lang="en-US" sz="2400" b="1" kern="0" dirty="0">
                <a:latin typeface="DM Serif Display" panose="020B0604020202020204" charset="0"/>
              </a:rPr>
              <a:t>Email</a:t>
            </a:r>
          </a:p>
        </p:txBody>
      </p:sp>
      <p:sp>
        <p:nvSpPr>
          <p:cNvPr id="39" name="Google Shape;249;p32">
            <a:extLst>
              <a:ext uri="{FF2B5EF4-FFF2-40B4-BE49-F238E27FC236}">
                <a16:creationId xmlns:a16="http://schemas.microsoft.com/office/drawing/2014/main" id="{49D12180-3252-490D-B2CA-CF99A35888B6}"/>
              </a:ext>
            </a:extLst>
          </p:cNvPr>
          <p:cNvSpPr txBox="1">
            <a:spLocks/>
          </p:cNvSpPr>
          <p:nvPr/>
        </p:nvSpPr>
        <p:spPr bwMode="auto">
          <a:xfrm>
            <a:off x="4393656" y="2905279"/>
            <a:ext cx="2361000" cy="6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noAutofit/>
          </a:bodyPr>
          <a:lst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400">
                <a:solidFill>
                  <a:schemeClr val="tx1"/>
                </a:solidFill>
                <a:latin typeface="+mn-lt"/>
                <a:ea typeface="+mn-ea"/>
                <a:cs typeface="+mn-cs"/>
              </a:defRPr>
            </a:lvl5pPr>
            <a:lvl6pPr marL="2514600" indent="-228600" algn="l" rtl="0" fontAlgn="base">
              <a:spcBef>
                <a:spcPct val="20000"/>
              </a:spcBef>
              <a:spcAft>
                <a:spcPct val="0"/>
              </a:spcAft>
              <a:buChar char="»"/>
              <a:defRPr sz="1400">
                <a:solidFill>
                  <a:schemeClr val="tx1"/>
                </a:solidFill>
                <a:latin typeface="+mn-lt"/>
                <a:ea typeface="+mn-ea"/>
                <a:cs typeface="+mn-cs"/>
              </a:defRPr>
            </a:lvl6pPr>
            <a:lvl7pPr marL="2971800" indent="-228600" algn="l" rtl="0" fontAlgn="base">
              <a:spcBef>
                <a:spcPct val="20000"/>
              </a:spcBef>
              <a:spcAft>
                <a:spcPct val="0"/>
              </a:spcAft>
              <a:buChar char="»"/>
              <a:defRPr sz="1400">
                <a:solidFill>
                  <a:schemeClr val="tx1"/>
                </a:solidFill>
                <a:latin typeface="+mn-lt"/>
                <a:ea typeface="+mn-ea"/>
                <a:cs typeface="+mn-cs"/>
              </a:defRPr>
            </a:lvl7pPr>
            <a:lvl8pPr marL="3429000" indent="-228600" algn="l" rtl="0" fontAlgn="base">
              <a:spcBef>
                <a:spcPct val="20000"/>
              </a:spcBef>
              <a:spcAft>
                <a:spcPct val="0"/>
              </a:spcAft>
              <a:buChar char="»"/>
              <a:defRPr sz="1400">
                <a:solidFill>
                  <a:schemeClr val="tx1"/>
                </a:solidFill>
                <a:latin typeface="+mn-lt"/>
                <a:ea typeface="+mn-ea"/>
                <a:cs typeface="+mn-cs"/>
              </a:defRPr>
            </a:lvl8pPr>
            <a:lvl9pPr marL="3886200" indent="-228600" algn="l" rtl="0" fontAlgn="base">
              <a:spcBef>
                <a:spcPct val="20000"/>
              </a:spcBef>
              <a:spcAft>
                <a:spcPct val="0"/>
              </a:spcAft>
              <a:buChar char="»"/>
              <a:defRPr sz="1400">
                <a:solidFill>
                  <a:schemeClr val="tx1"/>
                </a:solidFill>
                <a:latin typeface="+mn-lt"/>
                <a:ea typeface="+mn-ea"/>
                <a:cs typeface="+mn-cs"/>
              </a:defRPr>
            </a:lvl9pPr>
          </a:lstStyle>
          <a:p>
            <a:pPr marL="0" indent="0" algn="r">
              <a:spcBef>
                <a:spcPts val="0"/>
              </a:spcBef>
              <a:spcAft>
                <a:spcPts val="0"/>
              </a:spcAft>
              <a:buFontTx/>
              <a:buNone/>
            </a:pPr>
            <a:r>
              <a:rPr lang="en-US" kern="0" dirty="0"/>
              <a:t>(973) 596-3461</a:t>
            </a:r>
          </a:p>
        </p:txBody>
      </p:sp>
    </p:spTree>
    <p:extLst>
      <p:ext uri="{BB962C8B-B14F-4D97-AF65-F5344CB8AC3E}">
        <p14:creationId xmlns:p14="http://schemas.microsoft.com/office/powerpoint/2010/main" val="2238942004"/>
      </p:ext>
    </p:extLst>
  </p:cSld>
  <p:clrMapOvr>
    <a:masterClrMapping/>
  </p:clrMapOvr>
  <p:transition spd="med">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743701" y="6550223"/>
            <a:ext cx="2409824" cy="30777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Student Financial Aid Services</a:t>
            </a:r>
          </a:p>
        </p:txBody>
      </p:sp>
      <p:pic>
        <p:nvPicPr>
          <p:cNvPr id="2" name="Picture 1">
            <a:extLst>
              <a:ext uri="{FF2B5EF4-FFF2-40B4-BE49-F238E27FC236}">
                <a16:creationId xmlns:a16="http://schemas.microsoft.com/office/drawing/2014/main" id="{28576366-F60B-48DE-B7EB-9807B65377E2}"/>
              </a:ext>
            </a:extLst>
          </p:cNvPr>
          <p:cNvPicPr>
            <a:picLocks noChangeAspect="1"/>
          </p:cNvPicPr>
          <p:nvPr/>
        </p:nvPicPr>
        <p:blipFill>
          <a:blip r:embed="rId2"/>
          <a:stretch>
            <a:fillRect/>
          </a:stretch>
        </p:blipFill>
        <p:spPr>
          <a:xfrm>
            <a:off x="0" y="0"/>
            <a:ext cx="9144000" cy="6096001"/>
          </a:xfrm>
          <a:prstGeom prst="rect">
            <a:avLst/>
          </a:prstGeom>
        </p:spPr>
      </p:pic>
      <p:sp>
        <p:nvSpPr>
          <p:cNvPr id="7" name="Title 3">
            <a:extLst>
              <a:ext uri="{FF2B5EF4-FFF2-40B4-BE49-F238E27FC236}">
                <a16:creationId xmlns:a16="http://schemas.microsoft.com/office/drawing/2014/main" id="{2B14AC77-E117-438E-9C86-E69429D64E0E}"/>
              </a:ext>
            </a:extLst>
          </p:cNvPr>
          <p:cNvSpPr txBox="1">
            <a:spLocks/>
          </p:cNvSpPr>
          <p:nvPr/>
        </p:nvSpPr>
        <p:spPr bwMode="auto">
          <a:xfrm>
            <a:off x="0" y="5198755"/>
            <a:ext cx="9144000" cy="89724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2pPr>
            <a:lvl3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3pPr>
            <a:lvl4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4pPr>
            <a:lvl5pPr algn="l" rtl="0" eaLnBrk="0" fontAlgn="base" hangingPunct="0">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5pPr>
            <a:lvl6pPr marL="4572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6pPr>
            <a:lvl7pPr marL="9144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7pPr>
            <a:lvl8pPr marL="13716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8pPr>
            <a:lvl9pPr marL="1828800" algn="l" rtl="0" fontAlgn="base">
              <a:spcBef>
                <a:spcPct val="0"/>
              </a:spcBef>
              <a:spcAft>
                <a:spcPct val="0"/>
              </a:spcAft>
              <a:defRPr sz="3800">
                <a:solidFill>
                  <a:schemeClr val="tx2"/>
                </a:solidFill>
                <a:latin typeface="ITC Stone Sans Std Semibold" pitchFamily="-101" charset="0"/>
                <a:ea typeface="ＭＳ Ｐゴシック" pitchFamily="-112" charset="-128"/>
                <a:cs typeface="ＭＳ Ｐゴシック" pitchFamily="-112" charset="-128"/>
              </a:defRPr>
            </a:lvl9pPr>
          </a:lstStyle>
          <a:p>
            <a:pPr algn="ctr"/>
            <a:r>
              <a:rPr lang="en-US" sz="6600" b="1" kern="0" dirty="0">
                <a:solidFill>
                  <a:schemeClr val="bg1"/>
                </a:solidFill>
                <a:latin typeface="DM Serif Display" panose="020B0604020202020204" charset="0"/>
              </a:rPr>
              <a:t>Questions?</a:t>
            </a:r>
          </a:p>
        </p:txBody>
      </p:sp>
    </p:spTree>
    <p:extLst>
      <p:ext uri="{BB962C8B-B14F-4D97-AF65-F5344CB8AC3E}">
        <p14:creationId xmlns:p14="http://schemas.microsoft.com/office/powerpoint/2010/main" val="3956063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3663950" y="6248400"/>
            <a:ext cx="2895600" cy="457200"/>
          </a:xfrm>
          <a:prstGeom prst="rect">
            <a:avLst/>
          </a:prstGeom>
          <a:noFill/>
          <a:ln w="12700">
            <a:noFill/>
            <a:miter lim="800000"/>
            <a:headEnd/>
            <a:tailEnd/>
          </a:ln>
          <a:effectLst/>
        </p:spPr>
        <p:txBody>
          <a:bodyPr wrap="none" anchor="ctr"/>
          <a:lstStyle/>
          <a:p>
            <a:endParaRPr lang="en-US"/>
          </a:p>
        </p:txBody>
      </p:sp>
      <p:sp>
        <p:nvSpPr>
          <p:cNvPr id="10244" name="Rectangle 4"/>
          <p:cNvSpPr>
            <a:spLocks noGrp="1" noChangeArrowheads="1"/>
          </p:cNvSpPr>
          <p:nvPr>
            <p:ph type="title"/>
          </p:nvPr>
        </p:nvSpPr>
        <p:spPr>
          <a:xfrm>
            <a:off x="381000" y="277812"/>
            <a:ext cx="8229600" cy="1017588"/>
          </a:xfrm>
          <a:noFill/>
          <a:ln/>
        </p:spPr>
        <p:txBody>
          <a:bodyPr anchor="ctr">
            <a:noAutofit/>
          </a:bodyPr>
          <a:lstStyle/>
          <a:p>
            <a:pPr algn="ctr"/>
            <a:r>
              <a:rPr lang="en-US" sz="4000" b="1" dirty="0">
                <a:latin typeface="Times" panose="02020603050405020304" pitchFamily="18" charset="0"/>
                <a:cs typeface="Times" panose="02020603050405020304" pitchFamily="18" charset="0"/>
              </a:rPr>
              <a:t>Simplified FAFSA</a:t>
            </a:r>
            <a:endParaRPr lang="en-US" sz="4000" b="1" i="1" dirty="0">
              <a:solidFill>
                <a:srgbClr val="FF0000"/>
              </a:solidFill>
              <a:latin typeface="Times" panose="02020603050405020304" pitchFamily="18" charset="0"/>
              <a:cs typeface="Times" panose="02020603050405020304" pitchFamily="18" charset="0"/>
            </a:endParaRPr>
          </a:p>
        </p:txBody>
      </p:sp>
      <p:sp>
        <p:nvSpPr>
          <p:cNvPr id="10245" name="Rectangle 5"/>
          <p:cNvSpPr>
            <a:spLocks noGrp="1" noChangeArrowheads="1"/>
          </p:cNvSpPr>
          <p:nvPr>
            <p:ph idx="1"/>
          </p:nvPr>
        </p:nvSpPr>
        <p:spPr>
          <a:xfrm>
            <a:off x="990600" y="1371600"/>
            <a:ext cx="7369175" cy="4446588"/>
          </a:xfrm>
          <a:noFill/>
          <a:ln/>
        </p:spPr>
        <p:txBody>
          <a:bodyPr/>
          <a:lstStyle/>
          <a:p>
            <a:r>
              <a:rPr lang="en-US" sz="2000" dirty="0">
                <a:latin typeface="Book Antiqua" panose="02040602050305030304" pitchFamily="18" charset="0"/>
              </a:rPr>
              <a:t>Congressional changes to improve financial aid</a:t>
            </a:r>
          </a:p>
          <a:p>
            <a:endParaRPr lang="en-US" sz="2000" dirty="0">
              <a:latin typeface="Book Antiqua" panose="02040602050305030304" pitchFamily="18" charset="0"/>
            </a:endParaRPr>
          </a:p>
          <a:p>
            <a:r>
              <a:rPr lang="en-US" sz="2000" dirty="0">
                <a:latin typeface="Book Antiqua" panose="02040602050305030304" pitchFamily="18" charset="0"/>
              </a:rPr>
              <a:t>The 2024-2025 FAFSA (</a:t>
            </a:r>
            <a:r>
              <a:rPr lang="en-US" sz="2000" b="1" dirty="0">
                <a:solidFill>
                  <a:schemeClr val="accent5">
                    <a:lumMod val="50000"/>
                  </a:schemeClr>
                </a:solidFill>
                <a:latin typeface="Book Antiqua" panose="02040602050305030304" pitchFamily="18" charset="0"/>
                <a:hlinkClick r:id="rId3"/>
              </a:rPr>
              <a:t>fafsa.gov</a:t>
            </a:r>
            <a:r>
              <a:rPr lang="en-US" sz="2000" dirty="0">
                <a:latin typeface="Book Antiqua" panose="02040602050305030304" pitchFamily="18" charset="0"/>
              </a:rPr>
              <a:t>) has a more streamlined user experience for students and parents</a:t>
            </a:r>
          </a:p>
          <a:p>
            <a:pPr marL="0" indent="0">
              <a:buNone/>
            </a:pPr>
            <a:endParaRPr lang="en-US" sz="2000" dirty="0">
              <a:latin typeface="Book Antiqua" panose="02040602050305030304" pitchFamily="18" charset="0"/>
            </a:endParaRPr>
          </a:p>
          <a:p>
            <a:r>
              <a:rPr lang="en-US" sz="2000" dirty="0">
                <a:latin typeface="Book Antiqua" panose="02040602050305030304" pitchFamily="18" charset="0"/>
              </a:rPr>
              <a:t>FAFSA expands eligibility for federal student aid</a:t>
            </a:r>
          </a:p>
          <a:p>
            <a:pPr marL="0" indent="0">
              <a:buNone/>
            </a:pPr>
            <a:endParaRPr lang="en-US" sz="2000" dirty="0">
              <a:latin typeface="Book Antiqua" panose="02040602050305030304" pitchFamily="18" charset="0"/>
            </a:endParaRPr>
          </a:p>
          <a:p>
            <a:pPr lvl="1"/>
            <a:r>
              <a:rPr lang="en-US" sz="1800" dirty="0">
                <a:latin typeface="Book Antiqua" panose="02040602050305030304" pitchFamily="18" charset="0"/>
              </a:rPr>
              <a:t>Fewer questions 46 (down from 100)</a:t>
            </a:r>
          </a:p>
          <a:p>
            <a:pPr lvl="1"/>
            <a:r>
              <a:rPr lang="en-US" sz="1800" dirty="0">
                <a:latin typeface="Book Antiqua" panose="02040602050305030304" pitchFamily="18" charset="0"/>
              </a:rPr>
              <a:t>Pell Grant eligibility is tied to family size, Adjusted Gross Income (AGI), and poverty guidelines</a:t>
            </a:r>
          </a:p>
          <a:p>
            <a:pPr lvl="1"/>
            <a:r>
              <a:rPr lang="en-US" sz="1800" dirty="0">
                <a:latin typeface="Book Antiqua" panose="02040602050305030304" pitchFamily="18" charset="0"/>
              </a:rPr>
              <a:t>Family size is based on tax exemptions</a:t>
            </a:r>
          </a:p>
          <a:p>
            <a:pPr lvl="2"/>
            <a:r>
              <a:rPr lang="en-US" sz="1600" dirty="0">
                <a:latin typeface="Book Antiqua" panose="02040602050305030304" pitchFamily="18" charset="0"/>
              </a:rPr>
              <a:t>Students/Parents can update family size on the application</a:t>
            </a:r>
          </a:p>
          <a:p>
            <a:pPr marL="457200" indent="-457200">
              <a:spcBef>
                <a:spcPct val="100000"/>
              </a:spcBef>
              <a:buFont typeface="Monotype Sorts" pitchFamily="2" charset="2"/>
              <a:buNone/>
            </a:pPr>
            <a:endParaRPr lang="en-US" sz="30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743701" y="6550223"/>
            <a:ext cx="2409824" cy="30777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Student Financial Aid Services</a:t>
            </a:r>
          </a:p>
        </p:txBody>
      </p:sp>
    </p:spTree>
    <p:extLst>
      <p:ext uri="{BB962C8B-B14F-4D97-AF65-F5344CB8AC3E}">
        <p14:creationId xmlns:p14="http://schemas.microsoft.com/office/powerpoint/2010/main" val="2987945452"/>
      </p:ext>
    </p:extLst>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3663950" y="6248400"/>
            <a:ext cx="2895600" cy="457200"/>
          </a:xfrm>
          <a:prstGeom prst="rect">
            <a:avLst/>
          </a:prstGeom>
          <a:noFill/>
          <a:ln w="12700">
            <a:noFill/>
            <a:miter lim="800000"/>
            <a:headEnd/>
            <a:tailEnd/>
          </a:ln>
          <a:effectLst/>
        </p:spPr>
        <p:txBody>
          <a:bodyPr wrap="none" anchor="ctr"/>
          <a:lstStyle/>
          <a:p>
            <a:endParaRPr lang="en-US"/>
          </a:p>
        </p:txBody>
      </p:sp>
      <p:sp>
        <p:nvSpPr>
          <p:cNvPr id="6148" name="Rectangle 4"/>
          <p:cNvSpPr>
            <a:spLocks noGrp="1" noChangeArrowheads="1"/>
          </p:cNvSpPr>
          <p:nvPr>
            <p:ph type="title"/>
          </p:nvPr>
        </p:nvSpPr>
        <p:spPr>
          <a:xfrm>
            <a:off x="304800" y="304800"/>
            <a:ext cx="8686800" cy="1143000"/>
          </a:xfrm>
          <a:noFill/>
          <a:ln/>
        </p:spPr>
        <p:txBody>
          <a:bodyPr anchor="ctr">
            <a:normAutofit/>
          </a:bodyPr>
          <a:lstStyle/>
          <a:p>
            <a:pPr algn="ctr"/>
            <a:r>
              <a:rPr lang="en-US" sz="4000" b="1" dirty="0">
                <a:solidFill>
                  <a:schemeClr val="tx1"/>
                </a:solidFill>
                <a:latin typeface="Times" panose="02020603050405020304" pitchFamily="18" charset="0"/>
                <a:cs typeface="Times" panose="02020603050405020304" pitchFamily="18" charset="0"/>
              </a:rPr>
              <a:t>What is Not Changing</a:t>
            </a:r>
          </a:p>
        </p:txBody>
      </p:sp>
      <p:sp>
        <p:nvSpPr>
          <p:cNvPr id="6" name="TextBox 5"/>
          <p:cNvSpPr txBox="1"/>
          <p:nvPr/>
        </p:nvSpPr>
        <p:spPr>
          <a:xfrm>
            <a:off x="6743701" y="6578203"/>
            <a:ext cx="2409824" cy="27979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Student Financial Aid Services</a:t>
            </a:r>
          </a:p>
        </p:txBody>
      </p:sp>
      <p:sp>
        <p:nvSpPr>
          <p:cNvPr id="2" name="Content Placeholder 1">
            <a:extLst>
              <a:ext uri="{FF2B5EF4-FFF2-40B4-BE49-F238E27FC236}">
                <a16:creationId xmlns:a16="http://schemas.microsoft.com/office/drawing/2014/main" id="{04336AD8-FA99-467D-8553-6EE83B94184B}"/>
              </a:ext>
            </a:extLst>
          </p:cNvPr>
          <p:cNvSpPr>
            <a:spLocks noGrp="1"/>
          </p:cNvSpPr>
          <p:nvPr>
            <p:ph idx="1"/>
          </p:nvPr>
        </p:nvSpPr>
        <p:spPr>
          <a:xfrm>
            <a:off x="304800" y="1431524"/>
            <a:ext cx="8382000" cy="4435876"/>
          </a:xfrm>
        </p:spPr>
        <p:txBody>
          <a:bodyPr/>
          <a:lstStyle/>
          <a:p>
            <a:r>
              <a:rPr lang="en-US" sz="2000" dirty="0">
                <a:latin typeface="Book Antiqua" panose="02040602050305030304" pitchFamily="18" charset="0"/>
              </a:rPr>
              <a:t>Student Eligibility</a:t>
            </a:r>
          </a:p>
          <a:p>
            <a:pPr marL="0" indent="0">
              <a:buNone/>
            </a:pPr>
            <a:r>
              <a:rPr lang="en-US" sz="2000" dirty="0">
                <a:latin typeface="Book Antiqua" panose="02040602050305030304" pitchFamily="18" charset="0"/>
              </a:rPr>
              <a:t>      - Enrollment in an eligible degree/certificate program</a:t>
            </a:r>
          </a:p>
          <a:p>
            <a:pPr marL="0" indent="0">
              <a:buNone/>
            </a:pPr>
            <a:r>
              <a:rPr lang="en-US" sz="2000" dirty="0">
                <a:latin typeface="Book Antiqua" panose="02040602050305030304" pitchFamily="18" charset="0"/>
              </a:rPr>
              <a:t>      </a:t>
            </a:r>
            <a:r>
              <a:rPr lang="en-US" sz="2000" dirty="0">
                <a:solidFill>
                  <a:schemeClr val="tx2"/>
                </a:solidFill>
                <a:latin typeface="Book Antiqua" panose="02040602050305030304" pitchFamily="18" charset="0"/>
              </a:rPr>
              <a:t>- </a:t>
            </a:r>
            <a:r>
              <a:rPr lang="en-US" altLang="en-US" sz="2000" dirty="0">
                <a:latin typeface="Book Antiqua" panose="02040602050305030304" pitchFamily="18" charset="0"/>
              </a:rPr>
              <a:t>Citizenship (U.S. Citizen, Eligible Noncitizen)</a:t>
            </a:r>
            <a:endParaRPr lang="en-US" altLang="en-US" sz="2000" dirty="0">
              <a:solidFill>
                <a:schemeClr val="tx2"/>
              </a:solidFill>
              <a:latin typeface="Book Antiqua" panose="02040602050305030304" pitchFamily="18" charset="0"/>
            </a:endParaRPr>
          </a:p>
          <a:p>
            <a:pPr marL="0" indent="0">
              <a:buNone/>
            </a:pPr>
            <a:r>
              <a:rPr lang="en-US" sz="2000" dirty="0">
                <a:latin typeface="Book Antiqua" panose="02040602050305030304" pitchFamily="18" charset="0"/>
              </a:rPr>
              <a:t>      - </a:t>
            </a:r>
            <a:r>
              <a:rPr lang="en-US" altLang="en-US" sz="2000" dirty="0">
                <a:latin typeface="Book Antiqua" panose="02040602050305030304" pitchFamily="18" charset="0"/>
              </a:rPr>
              <a:t>Enrollment – Full Time for TAG, Scholarships; Half Time for</a:t>
            </a:r>
          </a:p>
          <a:p>
            <a:pPr marL="0" indent="0">
              <a:buNone/>
            </a:pPr>
            <a:r>
              <a:rPr lang="en-US" altLang="en-US" sz="2000" dirty="0">
                <a:latin typeface="Book Antiqua" panose="02040602050305030304" pitchFamily="18" charset="0"/>
              </a:rPr>
              <a:t>         Federal Direct Loans; Pell is based on enrollment</a:t>
            </a:r>
          </a:p>
          <a:p>
            <a:pPr marL="0" indent="0">
              <a:buNone/>
            </a:pPr>
            <a:endParaRPr lang="en-US" sz="1200" dirty="0">
              <a:latin typeface="Book Antiqua" panose="02040602050305030304" pitchFamily="18" charset="0"/>
            </a:endParaRPr>
          </a:p>
          <a:p>
            <a:r>
              <a:rPr lang="en-US" sz="2000" dirty="0">
                <a:latin typeface="Book Antiqua" panose="02040602050305030304" pitchFamily="18" charset="0"/>
              </a:rPr>
              <a:t>Student Responsibilities</a:t>
            </a:r>
          </a:p>
          <a:p>
            <a:pPr marL="0" indent="0">
              <a:buNone/>
            </a:pPr>
            <a:r>
              <a:rPr lang="en-US" sz="2000" dirty="0">
                <a:latin typeface="Book Antiqua" panose="02040602050305030304" pitchFamily="18" charset="0"/>
              </a:rPr>
              <a:t>      - Respond to the Financial aid office and Higher Education Student</a:t>
            </a:r>
          </a:p>
          <a:p>
            <a:pPr marL="0" indent="0">
              <a:buNone/>
            </a:pPr>
            <a:r>
              <a:rPr lang="en-US" sz="2000" dirty="0">
                <a:latin typeface="Book Antiqua" panose="02040602050305030304" pitchFamily="18" charset="0"/>
              </a:rPr>
              <a:t>         Assistance Authority (HESAA) requests promptly </a:t>
            </a:r>
          </a:p>
          <a:p>
            <a:pPr marL="0" indent="0">
              <a:buNone/>
            </a:pPr>
            <a:r>
              <a:rPr lang="en-US" sz="2000" dirty="0">
                <a:latin typeface="Book Antiqua" panose="02040602050305030304" pitchFamily="18" charset="0"/>
              </a:rPr>
              <a:t>      - Document submission (Verification, Conflict resolution)</a:t>
            </a:r>
          </a:p>
          <a:p>
            <a:pPr marL="0" indent="0">
              <a:buNone/>
            </a:pPr>
            <a:r>
              <a:rPr lang="en-US" sz="2000" dirty="0">
                <a:latin typeface="Book Antiqua" panose="02040602050305030304" pitchFamily="18" charset="0"/>
              </a:rPr>
              <a:t>      - Begin Enrollment (aid disbursed after student attendance is</a:t>
            </a:r>
          </a:p>
          <a:p>
            <a:pPr marL="0" indent="0">
              <a:buNone/>
            </a:pPr>
            <a:r>
              <a:rPr lang="en-US" sz="2000" dirty="0">
                <a:latin typeface="Book Antiqua" panose="02040602050305030304" pitchFamily="18" charset="0"/>
              </a:rPr>
              <a:t>         confirmed)</a:t>
            </a:r>
          </a:p>
          <a:p>
            <a:pPr marL="0" indent="0">
              <a:buNone/>
            </a:pPr>
            <a:r>
              <a:rPr lang="en-US" sz="2000" dirty="0">
                <a:latin typeface="Book Antiqua" panose="02040602050305030304" pitchFamily="18" charset="0"/>
              </a:rPr>
              <a:t>      - Maintain Satisfactory Academic Progress</a:t>
            </a:r>
          </a:p>
        </p:txBody>
      </p:sp>
    </p:spTree>
    <p:extLst>
      <p:ext uri="{BB962C8B-B14F-4D97-AF65-F5344CB8AC3E}">
        <p14:creationId xmlns:p14="http://schemas.microsoft.com/office/powerpoint/2010/main" val="1052073304"/>
      </p:ext>
    </p:extLst>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599"/>
            <a:ext cx="7772400" cy="1298359"/>
          </a:xfrm>
        </p:spPr>
        <p:txBody>
          <a:bodyPr/>
          <a:lstStyle/>
          <a:p>
            <a:pPr algn="ctr"/>
            <a:r>
              <a:rPr lang="en-US" sz="4000" b="1" dirty="0">
                <a:latin typeface="Times" panose="02020603050405020304" pitchFamily="18" charset="0"/>
                <a:cs typeface="Times" panose="02020603050405020304" pitchFamily="18" charset="0"/>
              </a:rPr>
              <a:t>Tax Year Data &amp; Deadlines</a:t>
            </a:r>
            <a:endParaRPr lang="en-US" sz="4000" b="1" dirty="0">
              <a:solidFill>
                <a:srgbClr val="FF0000"/>
              </a:solidFill>
              <a:latin typeface="Times" panose="02020603050405020304" pitchFamily="18" charset="0"/>
              <a:cs typeface="Times" panose="02020603050405020304" pitchFamily="18" charset="0"/>
            </a:endParaRPr>
          </a:p>
        </p:txBody>
      </p:sp>
      <p:sp>
        <p:nvSpPr>
          <p:cNvPr id="3" name="Content Placeholder 2"/>
          <p:cNvSpPr>
            <a:spLocks noGrp="1"/>
          </p:cNvSpPr>
          <p:nvPr>
            <p:ph idx="1"/>
          </p:nvPr>
        </p:nvSpPr>
        <p:spPr>
          <a:xfrm>
            <a:off x="788377" y="1676400"/>
            <a:ext cx="7772400" cy="4267200"/>
          </a:xfrm>
          <a:solidFill>
            <a:schemeClr val="bg1"/>
          </a:solidFill>
        </p:spPr>
        <p:txBody>
          <a:bodyPr/>
          <a:lstStyle/>
          <a:p>
            <a:r>
              <a:rPr lang="en-US" sz="1800" dirty="0">
                <a:latin typeface="Book Antiqua" panose="02040602050305030304" pitchFamily="18" charset="0"/>
              </a:rPr>
              <a:t>FAFSA Release Date</a:t>
            </a:r>
          </a:p>
          <a:p>
            <a:pPr lvl="1"/>
            <a:r>
              <a:rPr lang="en-US" sz="1800" dirty="0">
                <a:latin typeface="Book Antiqua" panose="02040602050305030304" pitchFamily="18" charset="0"/>
              </a:rPr>
              <a:t>2024-2025 opened on December 31, 2023</a:t>
            </a:r>
            <a:br>
              <a:rPr lang="en-US" sz="1800" dirty="0">
                <a:latin typeface="Book Antiqua" panose="02040602050305030304" pitchFamily="18" charset="0"/>
              </a:rPr>
            </a:br>
            <a:endParaRPr lang="en-US" sz="1800" dirty="0">
              <a:latin typeface="Book Antiqua" panose="02040602050305030304" pitchFamily="18" charset="0"/>
            </a:endParaRPr>
          </a:p>
          <a:p>
            <a:r>
              <a:rPr lang="en-US" sz="1800" dirty="0">
                <a:latin typeface="Book Antiqua" panose="02040602050305030304" pitchFamily="18" charset="0"/>
              </a:rPr>
              <a:t>2022 Federal Tax Information will be reported on the 2024-2025 FAFSA</a:t>
            </a:r>
          </a:p>
          <a:p>
            <a:pPr marL="0" indent="0">
              <a:buNone/>
            </a:pPr>
            <a:endParaRPr lang="en-US" sz="1800" dirty="0">
              <a:latin typeface="Book Antiqua" panose="02040602050305030304" pitchFamily="18" charset="0"/>
            </a:endParaRPr>
          </a:p>
          <a:p>
            <a:r>
              <a:rPr lang="en-US" sz="1800" dirty="0">
                <a:latin typeface="Book Antiqua" panose="02040602050305030304" pitchFamily="18" charset="0"/>
              </a:rPr>
              <a:t>NJIT’s Priority filing deadline is March 1, 2024</a:t>
            </a:r>
          </a:p>
          <a:p>
            <a:pPr marL="0" indent="0">
              <a:buNone/>
            </a:pPr>
            <a:endParaRPr lang="en-US" sz="1800" dirty="0">
              <a:latin typeface="Book Antiqua" panose="02040602050305030304" pitchFamily="18" charset="0"/>
            </a:endParaRPr>
          </a:p>
          <a:p>
            <a:r>
              <a:rPr lang="en-US" sz="1800" dirty="0">
                <a:solidFill>
                  <a:schemeClr val="tx2"/>
                </a:solidFill>
                <a:latin typeface="Book Antiqua" panose="02040602050305030304" pitchFamily="18" charset="0"/>
              </a:rPr>
              <a:t>List a New Jersey school as the #1 choice on the FAFSA</a:t>
            </a:r>
            <a:endParaRPr lang="en-US" sz="1800" dirty="0">
              <a:latin typeface="Book Antiqua" panose="02040602050305030304" pitchFamily="18" charset="0"/>
            </a:endParaRPr>
          </a:p>
          <a:p>
            <a:pPr marL="0" indent="0">
              <a:buNone/>
            </a:pPr>
            <a:endParaRPr lang="en-US" sz="1800" dirty="0">
              <a:latin typeface="Book Antiqua" panose="02040602050305030304" pitchFamily="18" charset="0"/>
            </a:endParaRPr>
          </a:p>
          <a:p>
            <a:r>
              <a:rPr lang="en-US" sz="1800" dirty="0">
                <a:latin typeface="Book Antiqua" panose="02040602050305030304" pitchFamily="18" charset="0"/>
              </a:rPr>
              <a:t>NJ State Grant FAFSA filing deadline for renewal students is </a:t>
            </a:r>
            <a:r>
              <a:rPr lang="en-US" sz="1800" b="1" dirty="0">
                <a:latin typeface="Book Antiqua" panose="02040602050305030304" pitchFamily="18" charset="0"/>
              </a:rPr>
              <a:t>May 15</a:t>
            </a:r>
            <a:r>
              <a:rPr lang="en-US" sz="1800" b="1" baseline="30000" dirty="0">
                <a:latin typeface="Book Antiqua" panose="02040602050305030304" pitchFamily="18" charset="0"/>
              </a:rPr>
              <a:t>th</a:t>
            </a:r>
            <a:r>
              <a:rPr lang="en-US" sz="1800" b="1" dirty="0">
                <a:latin typeface="Book Antiqua" panose="02040602050305030304" pitchFamily="18" charset="0"/>
              </a:rPr>
              <a:t>, 2024</a:t>
            </a:r>
            <a:r>
              <a:rPr lang="en-US" sz="1800" dirty="0">
                <a:latin typeface="Book Antiqua" panose="02040602050305030304" pitchFamily="18" charset="0"/>
              </a:rPr>
              <a:t> (only applicable to 2024-2025). Generally, it is April 15</a:t>
            </a:r>
            <a:r>
              <a:rPr lang="en-US" sz="1800" baseline="30000" dirty="0">
                <a:latin typeface="Book Antiqua" panose="02040602050305030304" pitchFamily="18" charset="0"/>
              </a:rPr>
              <a:t>th</a:t>
            </a:r>
            <a:r>
              <a:rPr lang="en-US" sz="1800" dirty="0">
                <a:latin typeface="Book Antiqua" panose="02040602050305030304" pitchFamily="18" charset="0"/>
              </a:rPr>
              <a:t> every year. See HESAA deadlines:</a:t>
            </a:r>
          </a:p>
          <a:p>
            <a:pPr marL="0" indent="0">
              <a:buNone/>
            </a:pPr>
            <a:r>
              <a:rPr lang="en-US" sz="2300" dirty="0">
                <a:latin typeface="Times" panose="02020603050405020304" pitchFamily="18" charset="0"/>
                <a:cs typeface="Times" panose="02020603050405020304" pitchFamily="18" charset="0"/>
              </a:rPr>
              <a:t>     </a:t>
            </a:r>
            <a:r>
              <a:rPr lang="en-US" sz="1800" dirty="0">
                <a:latin typeface="Book Antiqua" panose="02040602050305030304" pitchFamily="18" charset="0"/>
                <a:cs typeface="Times" panose="02020603050405020304" pitchFamily="18" charset="0"/>
                <a:hlinkClick r:id="rId2"/>
              </a:rPr>
              <a:t>https://hesaa.org/Pages/StateDeadlinesNextAY.aspx</a:t>
            </a:r>
            <a:r>
              <a:rPr lang="en-US" sz="1800" dirty="0">
                <a:latin typeface="Book Antiqua" panose="02040602050305030304" pitchFamily="18" charset="0"/>
                <a:cs typeface="Times" panose="02020603050405020304" pitchFamily="18" charset="0"/>
              </a:rPr>
              <a:t> </a:t>
            </a:r>
          </a:p>
        </p:txBody>
      </p:sp>
      <p:sp>
        <p:nvSpPr>
          <p:cNvPr id="4" name="TextBox 3"/>
          <p:cNvSpPr txBox="1"/>
          <p:nvPr/>
        </p:nvSpPr>
        <p:spPr>
          <a:xfrm>
            <a:off x="6743701" y="6550223"/>
            <a:ext cx="2409824" cy="30777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Student Financial Aid Services</a:t>
            </a:r>
          </a:p>
        </p:txBody>
      </p:sp>
    </p:spTree>
    <p:extLst>
      <p:ext uri="{BB962C8B-B14F-4D97-AF65-F5344CB8AC3E}">
        <p14:creationId xmlns:p14="http://schemas.microsoft.com/office/powerpoint/2010/main" val="67168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42900"/>
            <a:ext cx="8610600" cy="838200"/>
          </a:xfrm>
        </p:spPr>
        <p:txBody>
          <a:bodyPr/>
          <a:lstStyle/>
          <a:p>
            <a:pPr algn="ctr"/>
            <a:r>
              <a:rPr lang="en-US" sz="4400" dirty="0">
                <a:latin typeface="Book Antiqua" panose="02040602050305030304" pitchFamily="18" charset="0"/>
              </a:rPr>
              <a:t>        </a:t>
            </a:r>
            <a:r>
              <a:rPr lang="en-US" sz="4000" b="1" dirty="0">
                <a:solidFill>
                  <a:schemeClr val="tx1"/>
                </a:solidFill>
                <a:latin typeface="Times" panose="02020603050405020304" pitchFamily="18" charset="0"/>
                <a:cs typeface="Times" panose="02020603050405020304" pitchFamily="18" charset="0"/>
              </a:rPr>
              <a:t>Six Things You Need Before Filing Filing</a:t>
            </a:r>
          </a:p>
        </p:txBody>
      </p:sp>
      <p:sp>
        <p:nvSpPr>
          <p:cNvPr id="3" name="Content Placeholder 2"/>
          <p:cNvSpPr>
            <a:spLocks noGrp="1"/>
          </p:cNvSpPr>
          <p:nvPr>
            <p:ph idx="1"/>
          </p:nvPr>
        </p:nvSpPr>
        <p:spPr>
          <a:xfrm>
            <a:off x="2362200" y="2286000"/>
            <a:ext cx="5000625" cy="3581400"/>
          </a:xfrm>
          <a:solidFill>
            <a:schemeClr val="bg1"/>
          </a:solidFill>
        </p:spPr>
        <p:txBody>
          <a:bodyPr>
            <a:normAutofit/>
          </a:bodyPr>
          <a:lstStyle/>
          <a:p>
            <a:r>
              <a:rPr lang="en-US" sz="2400" dirty="0">
                <a:latin typeface="Book Antiqua" panose="02040602050305030304" pitchFamily="18" charset="0"/>
              </a:rPr>
              <a:t>FSA ID &amp; Password</a:t>
            </a:r>
          </a:p>
          <a:p>
            <a:r>
              <a:rPr lang="en-US" sz="2400" dirty="0">
                <a:latin typeface="Book Antiqua" panose="02040602050305030304" pitchFamily="18" charset="0"/>
              </a:rPr>
              <a:t>Contributor Information</a:t>
            </a:r>
          </a:p>
          <a:p>
            <a:r>
              <a:rPr lang="en-US" sz="2400" dirty="0">
                <a:latin typeface="Book Antiqua" panose="02040602050305030304" pitchFamily="18" charset="0"/>
              </a:rPr>
              <a:t>2022 Federal Income Tax Return</a:t>
            </a:r>
          </a:p>
          <a:p>
            <a:r>
              <a:rPr lang="en-US" sz="2400" dirty="0">
                <a:latin typeface="Book Antiqua" panose="02040602050305030304" pitchFamily="18" charset="0"/>
              </a:rPr>
              <a:t>Records of Untaxed Income</a:t>
            </a:r>
          </a:p>
          <a:p>
            <a:r>
              <a:rPr lang="en-US" sz="2400" dirty="0">
                <a:latin typeface="Book Antiqua" panose="02040602050305030304" pitchFamily="18" charset="0"/>
              </a:rPr>
              <a:t>Records of Assets</a:t>
            </a:r>
          </a:p>
          <a:p>
            <a:r>
              <a:rPr lang="en-US" sz="2400" dirty="0">
                <a:latin typeface="Book Antiqua" panose="02040602050305030304" pitchFamily="18" charset="0"/>
              </a:rPr>
              <a:t>List of Schools</a:t>
            </a:r>
          </a:p>
          <a:p>
            <a:pPr marL="0" indent="0">
              <a:buNone/>
            </a:pPr>
            <a:endParaRPr lang="en-US" sz="2400" dirty="0">
              <a:latin typeface="Book Antiqua" panose="02040602050305030304" pitchFamily="18" charset="0"/>
            </a:endParaRPr>
          </a:p>
        </p:txBody>
      </p:sp>
      <p:sp>
        <p:nvSpPr>
          <p:cNvPr id="4" name="TextBox 3"/>
          <p:cNvSpPr txBox="1"/>
          <p:nvPr/>
        </p:nvSpPr>
        <p:spPr>
          <a:xfrm>
            <a:off x="6743701" y="6550223"/>
            <a:ext cx="2409824" cy="30777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Student Financial Aid Services</a:t>
            </a:r>
          </a:p>
        </p:txBody>
      </p:sp>
      <p:pic>
        <p:nvPicPr>
          <p:cNvPr id="6" name="Picture 5">
            <a:extLst>
              <a:ext uri="{FF2B5EF4-FFF2-40B4-BE49-F238E27FC236}">
                <a16:creationId xmlns:a16="http://schemas.microsoft.com/office/drawing/2014/main" id="{9020CF0E-9882-4ABB-B3B5-C5729AF7768C}"/>
              </a:ext>
            </a:extLst>
          </p:cNvPr>
          <p:cNvPicPr>
            <a:picLocks noChangeAspect="1"/>
          </p:cNvPicPr>
          <p:nvPr/>
        </p:nvPicPr>
        <p:blipFill>
          <a:blip r:embed="rId2"/>
          <a:stretch>
            <a:fillRect/>
          </a:stretch>
        </p:blipFill>
        <p:spPr>
          <a:xfrm>
            <a:off x="1480" y="0"/>
            <a:ext cx="1642176" cy="6096000"/>
          </a:xfrm>
          <a:prstGeom prst="rect">
            <a:avLst/>
          </a:prstGeom>
        </p:spPr>
      </p:pic>
    </p:spTree>
    <p:extLst>
      <p:ext uri="{BB962C8B-B14F-4D97-AF65-F5344CB8AC3E}">
        <p14:creationId xmlns:p14="http://schemas.microsoft.com/office/powerpoint/2010/main" val="2171308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3663950" y="6248400"/>
            <a:ext cx="2895600" cy="457200"/>
          </a:xfrm>
          <a:prstGeom prst="rect">
            <a:avLst/>
          </a:prstGeom>
          <a:noFill/>
          <a:ln w="12700">
            <a:noFill/>
            <a:miter lim="800000"/>
            <a:headEnd/>
            <a:tailEnd/>
          </a:ln>
          <a:effectLst/>
        </p:spPr>
        <p:txBody>
          <a:bodyPr wrap="none" anchor="ctr"/>
          <a:lstStyle/>
          <a:p>
            <a:endParaRPr lang="en-US"/>
          </a:p>
        </p:txBody>
      </p:sp>
      <p:sp>
        <p:nvSpPr>
          <p:cNvPr id="6148" name="Rectangle 4"/>
          <p:cNvSpPr>
            <a:spLocks noGrp="1" noChangeArrowheads="1"/>
          </p:cNvSpPr>
          <p:nvPr>
            <p:ph type="title"/>
          </p:nvPr>
        </p:nvSpPr>
        <p:spPr>
          <a:xfrm>
            <a:off x="304800" y="304800"/>
            <a:ext cx="8686800" cy="1143000"/>
          </a:xfrm>
          <a:noFill/>
          <a:ln/>
        </p:spPr>
        <p:txBody>
          <a:bodyPr anchor="ctr">
            <a:normAutofit/>
          </a:bodyPr>
          <a:lstStyle/>
          <a:p>
            <a:r>
              <a:rPr lang="en-US" sz="4000" b="1" dirty="0">
                <a:solidFill>
                  <a:schemeClr val="tx1"/>
                </a:solidFill>
                <a:latin typeface="Times" panose="02020603050405020304" pitchFamily="18" charset="0"/>
                <a:cs typeface="Times" panose="02020603050405020304" pitchFamily="18" charset="0"/>
              </a:rPr>
              <a:t>FSA ID &amp; Password</a:t>
            </a:r>
          </a:p>
        </p:txBody>
      </p:sp>
      <p:sp>
        <p:nvSpPr>
          <p:cNvPr id="6149" name="Rectangle 5"/>
          <p:cNvSpPr>
            <a:spLocks noGrp="1" noChangeArrowheads="1"/>
          </p:cNvSpPr>
          <p:nvPr>
            <p:ph idx="1"/>
          </p:nvPr>
        </p:nvSpPr>
        <p:spPr>
          <a:xfrm>
            <a:off x="762000" y="1625799"/>
            <a:ext cx="7620000" cy="4114800"/>
          </a:xfrm>
          <a:noFill/>
          <a:ln/>
        </p:spPr>
        <p:txBody>
          <a:bodyPr>
            <a:normAutofit/>
          </a:bodyPr>
          <a:lstStyle/>
          <a:p>
            <a:pPr>
              <a:spcBef>
                <a:spcPct val="100000"/>
              </a:spcBef>
            </a:pPr>
            <a:r>
              <a:rPr lang="en-US" sz="1900" dirty="0">
                <a:latin typeface="Book Antiqua" panose="02040602050305030304" pitchFamily="18" charset="0"/>
              </a:rPr>
              <a:t>Make sure you and your parents have a StudentAid.gov account and you remember your FSA ID &amp; Password. Watch the video on creating an </a:t>
            </a:r>
            <a:r>
              <a:rPr lang="en-US" sz="1900" dirty="0">
                <a:latin typeface="Book Antiqua" panose="02040602050305030304" pitchFamily="18" charset="0"/>
                <a:hlinkClick r:id="rId3"/>
              </a:rPr>
              <a:t>FSA ID</a:t>
            </a:r>
            <a:r>
              <a:rPr lang="en-US" sz="1900" dirty="0">
                <a:latin typeface="Book Antiqua" panose="02040602050305030304" pitchFamily="18" charset="0"/>
              </a:rPr>
              <a:t>. </a:t>
            </a:r>
            <a:r>
              <a:rPr lang="en-US" sz="1800" dirty="0">
                <a:latin typeface="Book Antiqua" panose="02040602050305030304" pitchFamily="18" charset="0"/>
                <a:hlinkClick r:id="rId3"/>
              </a:rPr>
              <a:t>https://www.youtube.com/watch?v=Pitb_aIQBVc</a:t>
            </a:r>
            <a:r>
              <a:rPr lang="en-US" sz="1800" dirty="0">
                <a:latin typeface="Book Antiqua" panose="02040602050305030304" pitchFamily="18" charset="0"/>
              </a:rPr>
              <a:t> </a:t>
            </a:r>
          </a:p>
          <a:p>
            <a:pPr marL="0">
              <a:lnSpc>
                <a:spcPct val="110000"/>
              </a:lnSpc>
              <a:spcBef>
                <a:spcPts val="0"/>
              </a:spcBef>
            </a:pPr>
            <a:endParaRPr lang="en-US" sz="1800" dirty="0">
              <a:latin typeface="Book Antiqua" panose="02040602050305030304" pitchFamily="18" charset="0"/>
            </a:endParaRPr>
          </a:p>
          <a:p>
            <a:pPr marL="0">
              <a:lnSpc>
                <a:spcPct val="110000"/>
              </a:lnSpc>
              <a:spcBef>
                <a:spcPts val="0"/>
              </a:spcBef>
            </a:pPr>
            <a:r>
              <a:rPr lang="en-US" sz="1800" dirty="0">
                <a:latin typeface="Book Antiqua" panose="02040602050305030304" pitchFamily="18" charset="0"/>
              </a:rPr>
              <a:t>Log into StudentAid.gov account and confirm your biographical</a:t>
            </a:r>
          </a:p>
          <a:p>
            <a:pPr marL="0" indent="0">
              <a:lnSpc>
                <a:spcPct val="110000"/>
              </a:lnSpc>
              <a:spcBef>
                <a:spcPts val="0"/>
              </a:spcBef>
              <a:buNone/>
            </a:pPr>
            <a:r>
              <a:rPr lang="en-US" sz="1800" dirty="0">
                <a:latin typeface="Book Antiqua" panose="02040602050305030304" pitchFamily="18" charset="0"/>
              </a:rPr>
              <a:t>      information, address and email is correct</a:t>
            </a:r>
          </a:p>
          <a:p>
            <a:pPr marL="0" indent="0">
              <a:lnSpc>
                <a:spcPct val="110000"/>
              </a:lnSpc>
              <a:spcBef>
                <a:spcPts val="0"/>
              </a:spcBef>
              <a:buNone/>
            </a:pPr>
            <a:endParaRPr lang="en-US" sz="1800" dirty="0">
              <a:latin typeface="Book Antiqua" panose="02040602050305030304" pitchFamily="18" charset="0"/>
            </a:endParaRPr>
          </a:p>
          <a:p>
            <a:r>
              <a:rPr lang="en-US" sz="1800" dirty="0">
                <a:latin typeface="Book Antiqua" panose="02040602050305030304" pitchFamily="18" charset="0"/>
              </a:rPr>
              <a:t>Accessing the FAFSA </a:t>
            </a:r>
            <a:r>
              <a:rPr lang="en-US" sz="1800" b="1" dirty="0">
                <a:solidFill>
                  <a:schemeClr val="accent5">
                    <a:lumMod val="50000"/>
                  </a:schemeClr>
                </a:solidFill>
                <a:latin typeface="Book Antiqua" panose="02040602050305030304" pitchFamily="18" charset="0"/>
              </a:rPr>
              <a:t>(</a:t>
            </a:r>
            <a:r>
              <a:rPr lang="en-US" sz="1800" b="1" dirty="0">
                <a:solidFill>
                  <a:schemeClr val="accent5">
                    <a:lumMod val="50000"/>
                  </a:schemeClr>
                </a:solidFill>
                <a:latin typeface="Book Antiqua" panose="02040602050305030304" pitchFamily="18" charset="0"/>
                <a:hlinkClick r:id="rId4"/>
              </a:rPr>
              <a:t>fafsa.gov</a:t>
            </a:r>
            <a:r>
              <a:rPr lang="en-US" sz="1800" b="1" dirty="0">
                <a:solidFill>
                  <a:schemeClr val="accent5">
                    <a:lumMod val="50000"/>
                  </a:schemeClr>
                </a:solidFill>
                <a:latin typeface="Book Antiqua" panose="02040602050305030304" pitchFamily="18" charset="0"/>
              </a:rPr>
              <a:t>)</a:t>
            </a:r>
          </a:p>
          <a:p>
            <a:pPr lvl="1"/>
            <a:r>
              <a:rPr lang="en-US" sz="1800" dirty="0">
                <a:latin typeface="Book Antiqua" panose="02040602050305030304" pitchFamily="18" charset="0"/>
              </a:rPr>
              <a:t>FSA ID is required for all contributors</a:t>
            </a:r>
          </a:p>
          <a:p>
            <a:pPr lvl="1"/>
            <a:r>
              <a:rPr lang="en-US" sz="1800" dirty="0">
                <a:latin typeface="Book Antiqua" panose="02040602050305030304" pitchFamily="18" charset="0"/>
              </a:rPr>
              <a:t>Users can no longer access the online FAFSA by providing personal identifiers (name, DOB, SSN) and a save key</a:t>
            </a:r>
          </a:p>
          <a:p>
            <a:pPr lvl="1"/>
            <a:r>
              <a:rPr lang="en-US" sz="1800" dirty="0">
                <a:latin typeface="Book Antiqua" panose="02040602050305030304" pitchFamily="18" charset="0"/>
              </a:rPr>
              <a:t>All biographical data is pulled from the FSA ID</a:t>
            </a:r>
          </a:p>
          <a:p>
            <a:pPr>
              <a:spcBef>
                <a:spcPct val="100000"/>
              </a:spcBef>
            </a:pPr>
            <a:endParaRPr lang="en-US" sz="2400" dirty="0">
              <a:latin typeface="Book Antiqua" panose="02040602050305030304" pitchFamily="18" charset="0"/>
            </a:endParaRPr>
          </a:p>
          <a:p>
            <a:pPr>
              <a:spcBef>
                <a:spcPct val="100000"/>
              </a:spcBef>
            </a:pPr>
            <a:endParaRPr lang="en-US" sz="2800" dirty="0">
              <a:latin typeface="Book Antiqua" panose="02040602050305030304" pitchFamily="18" charset="0"/>
            </a:endParaRPr>
          </a:p>
          <a:p>
            <a:pPr>
              <a:spcBef>
                <a:spcPct val="100000"/>
              </a:spcBef>
            </a:pPr>
            <a:endParaRPr lang="en-US" sz="2800" dirty="0">
              <a:latin typeface="Book Antiqua" panose="02040602050305030304" pitchFamily="18" charset="0"/>
            </a:endParaRPr>
          </a:p>
          <a:p>
            <a:pPr marL="0" indent="0">
              <a:spcBef>
                <a:spcPct val="100000"/>
              </a:spcBef>
              <a:buNone/>
            </a:pPr>
            <a:endParaRPr lang="en-US" sz="3000" dirty="0">
              <a:latin typeface="Times" panose="02020603050405020304" pitchFamily="18" charset="0"/>
              <a:cs typeface="Times" panose="02020603050405020304" pitchFamily="18" charset="0"/>
            </a:endParaRPr>
          </a:p>
        </p:txBody>
      </p:sp>
      <p:sp>
        <p:nvSpPr>
          <p:cNvPr id="6" name="TextBox 5"/>
          <p:cNvSpPr txBox="1"/>
          <p:nvPr/>
        </p:nvSpPr>
        <p:spPr>
          <a:xfrm>
            <a:off x="6743701" y="6578203"/>
            <a:ext cx="2409824" cy="27979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Student Financial Aid Services</a:t>
            </a:r>
          </a:p>
        </p:txBody>
      </p:sp>
    </p:spTree>
    <p:extLst>
      <p:ext uri="{BB962C8B-B14F-4D97-AF65-F5344CB8AC3E}">
        <p14:creationId xmlns:p14="http://schemas.microsoft.com/office/powerpoint/2010/main" val="43483909"/>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3663950" y="6248400"/>
            <a:ext cx="2895600" cy="457200"/>
          </a:xfrm>
          <a:prstGeom prst="rect">
            <a:avLst/>
          </a:prstGeom>
          <a:noFill/>
          <a:ln w="12700">
            <a:noFill/>
            <a:miter lim="800000"/>
            <a:headEnd/>
            <a:tailEnd/>
          </a:ln>
          <a:effectLst/>
        </p:spPr>
        <p:txBody>
          <a:bodyPr wrap="none" anchor="ctr"/>
          <a:lstStyle/>
          <a:p>
            <a:endParaRPr lang="en-US"/>
          </a:p>
        </p:txBody>
      </p:sp>
      <p:sp>
        <p:nvSpPr>
          <p:cNvPr id="10244" name="Rectangle 4"/>
          <p:cNvSpPr>
            <a:spLocks noGrp="1" noChangeArrowheads="1"/>
          </p:cNvSpPr>
          <p:nvPr>
            <p:ph type="title"/>
          </p:nvPr>
        </p:nvSpPr>
        <p:spPr>
          <a:xfrm>
            <a:off x="381000" y="277812"/>
            <a:ext cx="8229600" cy="1017588"/>
          </a:xfrm>
          <a:noFill/>
          <a:ln/>
        </p:spPr>
        <p:txBody>
          <a:bodyPr anchor="ctr">
            <a:noAutofit/>
          </a:bodyPr>
          <a:lstStyle/>
          <a:p>
            <a:pPr algn="ctr"/>
            <a:r>
              <a:rPr lang="en-US" sz="4000" b="1" dirty="0">
                <a:latin typeface="Times" panose="02020603050405020304" pitchFamily="18" charset="0"/>
                <a:cs typeface="Times" panose="02020603050405020304" pitchFamily="18" charset="0"/>
              </a:rPr>
              <a:t>Student Aid Index (SAI)</a:t>
            </a:r>
            <a:endParaRPr lang="en-US" sz="4000" b="1" i="1" dirty="0">
              <a:solidFill>
                <a:srgbClr val="FF0000"/>
              </a:solidFill>
              <a:latin typeface="Times" panose="02020603050405020304" pitchFamily="18" charset="0"/>
              <a:cs typeface="Times" panose="02020603050405020304" pitchFamily="18" charset="0"/>
            </a:endParaRPr>
          </a:p>
        </p:txBody>
      </p:sp>
      <p:sp>
        <p:nvSpPr>
          <p:cNvPr id="10245" name="Rectangle 5"/>
          <p:cNvSpPr>
            <a:spLocks noGrp="1" noChangeArrowheads="1"/>
          </p:cNvSpPr>
          <p:nvPr>
            <p:ph idx="1"/>
          </p:nvPr>
        </p:nvSpPr>
        <p:spPr>
          <a:xfrm>
            <a:off x="990600" y="1573212"/>
            <a:ext cx="7369175" cy="4294188"/>
          </a:xfrm>
          <a:noFill/>
          <a:ln/>
        </p:spPr>
        <p:txBody>
          <a:bodyPr/>
          <a:lstStyle/>
          <a:p>
            <a:r>
              <a:rPr lang="en-US" dirty="0">
                <a:latin typeface="Book Antiqua" panose="02040602050305030304" pitchFamily="18" charset="0"/>
              </a:rPr>
              <a:t>The Student Aid Index (SAI) is an eligibility index number that the financial aid office uses to determine how much federal student aid you would receive if you attended the school</a:t>
            </a:r>
          </a:p>
          <a:p>
            <a:pPr marL="0" indent="0">
              <a:buNone/>
            </a:pPr>
            <a:endParaRPr lang="en-US" dirty="0">
              <a:latin typeface="Book Antiqua" panose="02040602050305030304" pitchFamily="18" charset="0"/>
            </a:endParaRPr>
          </a:p>
          <a:p>
            <a:r>
              <a:rPr lang="en-US" dirty="0">
                <a:latin typeface="Book Antiqua" panose="02040602050305030304" pitchFamily="18" charset="0"/>
              </a:rPr>
              <a:t>This number results from the information that you provide on your FAFSA</a:t>
            </a:r>
            <a:r>
              <a:rPr lang="en-US" baseline="30000" dirty="0">
                <a:latin typeface="Book Antiqua" panose="02040602050305030304" pitchFamily="18" charset="0"/>
              </a:rPr>
              <a:t>®</a:t>
            </a:r>
            <a:r>
              <a:rPr lang="en-US" dirty="0">
                <a:latin typeface="Book Antiqua" panose="02040602050305030304" pitchFamily="18" charset="0"/>
              </a:rPr>
              <a:t> form. This number is not a dollar amount of aid eligibility or what your family is expected to provide</a:t>
            </a:r>
            <a:endParaRPr lang="en-US" sz="3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743701" y="6550223"/>
            <a:ext cx="2409824" cy="30777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Student Financial Aid Services</a:t>
            </a:r>
          </a:p>
        </p:txBody>
      </p:sp>
    </p:spTree>
    <p:extLst>
      <p:ext uri="{BB962C8B-B14F-4D97-AF65-F5344CB8AC3E}">
        <p14:creationId xmlns:p14="http://schemas.microsoft.com/office/powerpoint/2010/main" val="2126849043"/>
      </p:ext>
    </p:extLst>
  </p:cSld>
  <p:clrMapOvr>
    <a:masterClrMapping/>
  </p:clrMapOvr>
  <p:transition spd="med">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225550" y="6248400"/>
            <a:ext cx="1905000" cy="457200"/>
          </a:xfrm>
          <a:prstGeom prst="rect">
            <a:avLst/>
          </a:prstGeom>
          <a:noFill/>
          <a:ln w="12700">
            <a:noFill/>
            <a:miter lim="800000"/>
            <a:headEnd/>
            <a:tailEnd/>
          </a:ln>
          <a:effectLst/>
        </p:spPr>
        <p:txBody>
          <a:bodyPr wrap="none" anchor="ctr"/>
          <a:lstStyle/>
          <a:p>
            <a:endParaRPr lang="en-US"/>
          </a:p>
        </p:txBody>
      </p:sp>
      <p:sp>
        <p:nvSpPr>
          <p:cNvPr id="14339" name="Rectangle 3"/>
          <p:cNvSpPr>
            <a:spLocks noChangeArrowheads="1"/>
          </p:cNvSpPr>
          <p:nvPr/>
        </p:nvSpPr>
        <p:spPr bwMode="auto">
          <a:xfrm>
            <a:off x="3663950" y="6248400"/>
            <a:ext cx="2895600" cy="457200"/>
          </a:xfrm>
          <a:prstGeom prst="rect">
            <a:avLst/>
          </a:prstGeom>
          <a:noFill/>
          <a:ln w="12700">
            <a:noFill/>
            <a:miter lim="800000"/>
            <a:headEnd/>
            <a:tailEnd/>
          </a:ln>
          <a:effectLst/>
        </p:spPr>
        <p:txBody>
          <a:bodyPr wrap="none" anchor="ctr"/>
          <a:lstStyle/>
          <a:p>
            <a:endParaRPr lang="en-US"/>
          </a:p>
        </p:txBody>
      </p:sp>
      <p:sp>
        <p:nvSpPr>
          <p:cNvPr id="14340" name="Rectangle 4"/>
          <p:cNvSpPr>
            <a:spLocks noGrp="1" noChangeArrowheads="1"/>
          </p:cNvSpPr>
          <p:nvPr>
            <p:ph type="title"/>
          </p:nvPr>
        </p:nvSpPr>
        <p:spPr>
          <a:xfrm>
            <a:off x="457200" y="304800"/>
            <a:ext cx="8229600" cy="762000"/>
          </a:xfrm>
          <a:noFill/>
          <a:ln/>
        </p:spPr>
        <p:txBody>
          <a:bodyPr anchor="ctr">
            <a:noAutofit/>
          </a:bodyPr>
          <a:lstStyle/>
          <a:p>
            <a:pPr algn="ctr"/>
            <a:r>
              <a:rPr lang="en-US" sz="4000" b="1" dirty="0">
                <a:latin typeface="Times" panose="02020603050405020304" pitchFamily="18" charset="0"/>
                <a:cs typeface="Times" panose="02020603050405020304" pitchFamily="18" charset="0"/>
              </a:rPr>
              <a:t>Who is my Parent?</a:t>
            </a:r>
            <a:endParaRPr lang="en-US" sz="4000" b="1" i="1" dirty="0">
              <a:solidFill>
                <a:srgbClr val="FF0000"/>
              </a:solidFill>
              <a:latin typeface="Times" panose="02020603050405020304" pitchFamily="18" charset="0"/>
              <a:cs typeface="Times" panose="02020603050405020304" pitchFamily="18" charset="0"/>
            </a:endParaRPr>
          </a:p>
        </p:txBody>
      </p:sp>
      <p:sp>
        <p:nvSpPr>
          <p:cNvPr id="14341" name="Rectangle 5"/>
          <p:cNvSpPr>
            <a:spLocks noGrp="1" noChangeArrowheads="1"/>
          </p:cNvSpPr>
          <p:nvPr>
            <p:ph idx="1"/>
          </p:nvPr>
        </p:nvSpPr>
        <p:spPr>
          <a:xfrm>
            <a:off x="4038600" y="1143000"/>
            <a:ext cx="4876800" cy="4879132"/>
          </a:xfrm>
          <a:noFill/>
          <a:ln/>
        </p:spPr>
        <p:txBody>
          <a:bodyPr/>
          <a:lstStyle/>
          <a:p>
            <a:r>
              <a:rPr lang="en-US" sz="1800" b="1" dirty="0">
                <a:latin typeface="Book Antiqua" panose="02040602050305030304" pitchFamily="18" charset="0"/>
              </a:rPr>
              <a:t>Who is My Parent?</a:t>
            </a:r>
          </a:p>
          <a:p>
            <a:pPr lvl="1"/>
            <a:r>
              <a:rPr lang="en-US" sz="1800" dirty="0">
                <a:latin typeface="Book Antiqua" panose="02040602050305030304" pitchFamily="18" charset="0"/>
              </a:rPr>
              <a:t>Parent who provided the majority of the student’s support in the prior 12 months</a:t>
            </a:r>
          </a:p>
          <a:p>
            <a:pPr lvl="1"/>
            <a:r>
              <a:rPr lang="en-US" sz="1800" dirty="0">
                <a:latin typeface="Book Antiqua" panose="02040602050305030304" pitchFamily="18" charset="0"/>
              </a:rPr>
              <a:t>If both parents provide equal support, it is the parent who earns the most</a:t>
            </a:r>
          </a:p>
          <a:p>
            <a:pPr marL="457200" lvl="1" indent="0">
              <a:buNone/>
            </a:pPr>
            <a:endParaRPr lang="en-US" sz="1800" dirty="0">
              <a:latin typeface="Book Antiqua" panose="02040602050305030304" pitchFamily="18" charset="0"/>
            </a:endParaRPr>
          </a:p>
          <a:p>
            <a:r>
              <a:rPr lang="en-US" sz="1800" b="1" dirty="0">
                <a:latin typeface="Book Antiqua" panose="02040602050305030304" pitchFamily="18" charset="0"/>
              </a:rPr>
              <a:t>Remarried or Unmarried &amp; Living Together</a:t>
            </a:r>
          </a:p>
          <a:p>
            <a:pPr lvl="1"/>
            <a:r>
              <a:rPr lang="en-US" sz="1800" dirty="0">
                <a:latin typeface="Book Antiqua" panose="02040602050305030304" pitchFamily="18" charset="0"/>
              </a:rPr>
              <a:t>Federal regulations require information for both the parent </a:t>
            </a:r>
            <a:r>
              <a:rPr lang="en-US" sz="1800" b="1" dirty="0">
                <a:latin typeface="Book Antiqua" panose="02040602050305030304" pitchFamily="18" charset="0"/>
              </a:rPr>
              <a:t>and</a:t>
            </a:r>
            <a:r>
              <a:rPr lang="en-US" sz="1800" dirty="0">
                <a:latin typeface="Book Antiqua" panose="02040602050305030304" pitchFamily="18" charset="0"/>
              </a:rPr>
              <a:t> the parent’s spouse, if remarried</a:t>
            </a:r>
          </a:p>
          <a:p>
            <a:pPr marL="457200" lvl="1" indent="0">
              <a:buNone/>
            </a:pPr>
            <a:endParaRPr lang="en-US" sz="1800" dirty="0">
              <a:latin typeface="Book Antiqua" panose="02040602050305030304" pitchFamily="18" charset="0"/>
            </a:endParaRPr>
          </a:p>
          <a:p>
            <a:pPr lvl="1"/>
            <a:r>
              <a:rPr lang="en-US" sz="1800" dirty="0">
                <a:latin typeface="Book Antiqua" panose="02040602050305030304" pitchFamily="18" charset="0"/>
              </a:rPr>
              <a:t>If biological parents are unmarried and living together, both will provide information on the FAFSA</a:t>
            </a:r>
            <a:endParaRPr lang="en-US" sz="1800" dirty="0">
              <a:latin typeface="Times New Roman" panose="02020603050405020304" pitchFamily="18" charset="0"/>
              <a:cs typeface="Times New Roman" panose="02020603050405020304" pitchFamily="18" charset="0"/>
            </a:endParaRPr>
          </a:p>
          <a:p>
            <a:pPr marL="280988" indent="-280988">
              <a:lnSpc>
                <a:spcPct val="95000"/>
              </a:lnSpc>
              <a:spcBef>
                <a:spcPct val="30000"/>
              </a:spcBef>
            </a:pPr>
            <a:endParaRPr lang="en-US" sz="3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743701" y="6550223"/>
            <a:ext cx="2409824" cy="30777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Student Financial Aid Services</a:t>
            </a:r>
          </a:p>
        </p:txBody>
      </p:sp>
      <p:pic>
        <p:nvPicPr>
          <p:cNvPr id="2" name="Picture 1">
            <a:extLst>
              <a:ext uri="{FF2B5EF4-FFF2-40B4-BE49-F238E27FC236}">
                <a16:creationId xmlns:a16="http://schemas.microsoft.com/office/drawing/2014/main" id="{B08252E9-279B-444C-BACA-222F25A47DF2}"/>
              </a:ext>
            </a:extLst>
          </p:cNvPr>
          <p:cNvPicPr>
            <a:picLocks noChangeAspect="1"/>
          </p:cNvPicPr>
          <p:nvPr/>
        </p:nvPicPr>
        <p:blipFill>
          <a:blip r:embed="rId3"/>
          <a:stretch>
            <a:fillRect/>
          </a:stretch>
        </p:blipFill>
        <p:spPr>
          <a:xfrm>
            <a:off x="0" y="1143000"/>
            <a:ext cx="3810000" cy="4879132"/>
          </a:xfrm>
          <a:prstGeom prst="rect">
            <a:avLst/>
          </a:prstGeom>
        </p:spPr>
      </p:pic>
    </p:spTree>
    <p:extLst>
      <p:ext uri="{BB962C8B-B14F-4D97-AF65-F5344CB8AC3E}">
        <p14:creationId xmlns:p14="http://schemas.microsoft.com/office/powerpoint/2010/main" val="3044302687"/>
      </p:ext>
    </p:extLst>
  </p:cSld>
  <p:clrMapOvr>
    <a:masterClrMapping/>
  </p:clrMapOvr>
  <p:transition spd="med">
    <p:wipe dir="r"/>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ITC Stone Sans Std Semibold"/>
        <a:ea typeface="ＭＳ Ｐゴシック"/>
        <a:cs typeface="ＭＳ Ｐゴシック"/>
      </a:majorFont>
      <a:minorFont>
        <a:latin typeface="ITC Stone Sans Std Semibold"/>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1"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1"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5546</TotalTime>
  <Words>1386</Words>
  <Application>Microsoft Office PowerPoint</Application>
  <PresentationFormat>On-screen Show (4:3)</PresentationFormat>
  <Paragraphs>221</Paragraphs>
  <Slides>21</Slides>
  <Notes>18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Arial</vt:lpstr>
      <vt:lpstr>Arial Black</vt:lpstr>
      <vt:lpstr>Book Antiqua</vt:lpstr>
      <vt:lpstr>Calibri</vt:lpstr>
      <vt:lpstr>DM Serif Display</vt:lpstr>
      <vt:lpstr>Impact</vt:lpstr>
      <vt:lpstr>ITC Stone Sans Std Semibold</vt:lpstr>
      <vt:lpstr>Monotype Sorts</vt:lpstr>
      <vt:lpstr>Times</vt:lpstr>
      <vt:lpstr>Times New Roman</vt:lpstr>
      <vt:lpstr>Blank Presentation</vt:lpstr>
      <vt:lpstr>Office Theme</vt:lpstr>
      <vt:lpstr>PowerPoint Presentation</vt:lpstr>
      <vt:lpstr>Agenda</vt:lpstr>
      <vt:lpstr>Simplified FAFSA</vt:lpstr>
      <vt:lpstr>What is Not Changing</vt:lpstr>
      <vt:lpstr>Tax Year Data &amp; Deadlines</vt:lpstr>
      <vt:lpstr>        Six Things You Need Before Filing Filing</vt:lpstr>
      <vt:lpstr>FSA ID &amp; Password</vt:lpstr>
      <vt:lpstr>Student Aid Index (SAI)</vt:lpstr>
      <vt:lpstr>Who is my Parent?</vt:lpstr>
      <vt:lpstr>Contributors</vt:lpstr>
      <vt:lpstr>Consent &amp; IRS Data</vt:lpstr>
      <vt:lpstr>Refusal to Provide Consent</vt:lpstr>
      <vt:lpstr>Technical Issues</vt:lpstr>
      <vt:lpstr>Next Steps</vt:lpstr>
      <vt:lpstr>Non-Federal Assistance</vt:lpstr>
      <vt:lpstr>Resources</vt:lpstr>
      <vt:lpstr>2024-2025 FAFSA Prototype</vt:lpstr>
      <vt:lpstr>Important Information</vt:lpstr>
      <vt:lpstr>Contact Student Financial Aid Services</vt:lpstr>
      <vt:lpstr>Contact Admissions</vt:lpstr>
      <vt:lpstr>PowerPoint Presentation</vt:lpstr>
    </vt:vector>
  </TitlesOfParts>
  <Company>Foundry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Manier</dc:creator>
  <cp:lastModifiedBy>Taj, Asia</cp:lastModifiedBy>
  <cp:revision>256</cp:revision>
  <cp:lastPrinted>2017-06-29T19:38:38Z</cp:lastPrinted>
  <dcterms:created xsi:type="dcterms:W3CDTF">2014-02-18T17:37:52Z</dcterms:created>
  <dcterms:modified xsi:type="dcterms:W3CDTF">2024-03-06T23:15:33Z</dcterms:modified>
</cp:coreProperties>
</file>