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3" r:id="rId6"/>
    <p:sldId id="256" r:id="rId7"/>
    <p:sldId id="261" r:id="rId8"/>
    <p:sldId id="262" r:id="rId9"/>
    <p:sldId id="264" r:id="rId1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29" d="100"/>
          <a:sy n="129" d="100"/>
        </p:scale>
        <p:origin x="110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69064EB-F664-41AE-B812-214EFBFD4D6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E3D49F8-6F62-4F54-9918-AFB2128F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5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9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49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49F8-6F62-4F54-9918-AFB2128FCB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8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1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6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4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918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2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63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6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9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2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0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E782A-257F-4331-9732-006F05FA984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779987-A9CF-464A-8E3E-D61FED7CA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0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bncogpr1.njit.edu/ibmcognos/b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33" y="457199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jersey institute of technology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NAVIGATION 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COGNOS ANALYTICS 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Provided by: Financial Systems &amp; Innovation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Date: August 30 &amp; September 1, 2020</a:t>
            </a:r>
          </a:p>
        </p:txBody>
      </p:sp>
      <p:pic>
        <p:nvPicPr>
          <p:cNvPr id="4" name="Picture 3" descr="Online Resource for Learning Analytics (ORLA) - Nationa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3" y="4230621"/>
            <a:ext cx="1560579" cy="15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08104"/>
            <a:ext cx="8534400" cy="786295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Cognos</a:t>
            </a:r>
            <a:r>
              <a:rPr lang="en-US" dirty="0" smtClean="0"/>
              <a:t>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Cognos</a:t>
            </a:r>
            <a:r>
              <a:rPr lang="en-US" dirty="0"/>
              <a:t> Analytics 11 is an upgrade to </a:t>
            </a:r>
            <a:r>
              <a:rPr lang="en-US" dirty="0" err="1"/>
              <a:t>Cognos</a:t>
            </a:r>
            <a:r>
              <a:rPr lang="en-US" dirty="0"/>
              <a:t> BI version </a:t>
            </a:r>
            <a:r>
              <a:rPr lang="en-US" dirty="0" smtClean="0"/>
              <a:t>10 and </a:t>
            </a:r>
            <a:r>
              <a:rPr lang="en-US" dirty="0"/>
              <a:t>has a brand-new user interface with improved user </a:t>
            </a:r>
            <a:r>
              <a:rPr lang="en-US" dirty="0" smtClean="0"/>
              <a:t>experience.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new and improved business intelligence solution makes it easier to visualize data and share information across our organization to foster data-driven decisions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New Element Names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Simple Navigation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IBM enhanced support with sample data and training videos (sign-up for IBM community)</a:t>
            </a:r>
            <a:endParaRPr lang="en-US" dirty="0"/>
          </a:p>
        </p:txBody>
      </p:sp>
      <p:pic>
        <p:nvPicPr>
          <p:cNvPr id="5" name="Picture 4" descr="Icons Symbols Laptop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299" y="945078"/>
            <a:ext cx="1975262" cy="19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55812"/>
            <a:ext cx="8534400" cy="912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ELEMENT NAMES</a:t>
            </a:r>
            <a:br>
              <a:rPr lang="en-US" dirty="0" smtClean="0"/>
            </a:br>
            <a:r>
              <a:rPr lang="en-US" sz="2400" dirty="0" smtClean="0"/>
              <a:t>Analytics 11 vs Business intelligence 10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890171"/>
              </p:ext>
            </p:extLst>
          </p:nvPr>
        </p:nvGraphicFramePr>
        <p:xfrm>
          <a:off x="684212" y="282265"/>
          <a:ext cx="8534400" cy="437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50145081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175265279"/>
                    </a:ext>
                  </a:extLst>
                </a:gridCol>
              </a:tblGrid>
              <a:tr h="50150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Cognos</a:t>
                      </a:r>
                      <a:r>
                        <a:rPr lang="en-US" baseline="0" dirty="0" smtClean="0"/>
                        <a:t> Analytics 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Cognos</a:t>
                      </a:r>
                      <a:r>
                        <a:rPr lang="en-US" baseline="0" dirty="0" smtClean="0"/>
                        <a:t> BI 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340264"/>
                  </a:ext>
                </a:extLst>
              </a:tr>
              <a:tr h="6462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Portal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Cognos</a:t>
                      </a:r>
                      <a:r>
                        <a:rPr lang="en-US" baseline="0" dirty="0" smtClean="0"/>
                        <a:t> connection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428387"/>
                  </a:ext>
                </a:extLst>
              </a:tr>
              <a:tr h="62564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My Content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My Folder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531099"/>
                  </a:ext>
                </a:extLst>
              </a:tr>
              <a:tr h="61189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Team Content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Public Folders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765411"/>
                  </a:ext>
                </a:extLst>
              </a:tr>
              <a:tr h="107940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Report (Merged Together)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Report</a:t>
                      </a:r>
                      <a:r>
                        <a:rPr lang="en-US" baseline="0" dirty="0" smtClean="0"/>
                        <a:t> Studio</a:t>
                      </a:r>
                    </a:p>
                    <a:p>
                      <a:pPr algn="l"/>
                      <a:r>
                        <a:rPr lang="en-US" baseline="0" dirty="0" err="1" smtClean="0"/>
                        <a:t>Cognos</a:t>
                      </a:r>
                      <a:r>
                        <a:rPr lang="en-US" baseline="0" dirty="0" smtClean="0"/>
                        <a:t> Workspace Advanced</a:t>
                      </a:r>
                    </a:p>
                    <a:p>
                      <a:pPr algn="l"/>
                      <a:r>
                        <a:rPr lang="en-US" baseline="0" dirty="0" smtClean="0"/>
                        <a:t>Viewer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98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Dashboard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Cognos</a:t>
                      </a:r>
                      <a:r>
                        <a:rPr lang="en-US" baseline="0" dirty="0" smtClean="0"/>
                        <a:t> Workspace</a:t>
                      </a:r>
                    </a:p>
                    <a:p>
                      <a:endParaRPr lang="en-US" baseline="0" dirty="0" smtClean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11671716"/>
                  </a:ext>
                </a:extLst>
              </a:tr>
            </a:tbl>
          </a:graphicData>
        </a:graphic>
      </p:graphicFrame>
      <p:pic>
        <p:nvPicPr>
          <p:cNvPr id="6" name="Picture 5" descr="Reflections of the Tim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04" y="1264256"/>
            <a:ext cx="1593374" cy="15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55812"/>
            <a:ext cx="8534400" cy="879579"/>
          </a:xfrm>
        </p:spPr>
        <p:txBody>
          <a:bodyPr/>
          <a:lstStyle/>
          <a:p>
            <a:r>
              <a:rPr lang="en-US" dirty="0" smtClean="0"/>
              <a:t>Navigation terminology</a:t>
            </a:r>
            <a:endParaRPr lang="en-US" dirty="0"/>
          </a:p>
        </p:txBody>
      </p:sp>
      <p:pic>
        <p:nvPicPr>
          <p:cNvPr id="5" name="Content Placeholder 4" descr="Free vector graphic: Edit, Icon, Icons, Matt, Paste - Free ..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03" y="803080"/>
            <a:ext cx="2481933" cy="2392225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18906"/>
              </p:ext>
            </p:extLst>
          </p:nvPr>
        </p:nvGraphicFramePr>
        <p:xfrm>
          <a:off x="684212" y="282265"/>
          <a:ext cx="8534400" cy="4755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50145081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175265279"/>
                    </a:ext>
                  </a:extLst>
                </a:gridCol>
              </a:tblGrid>
              <a:tr h="501507">
                <a:tc>
                  <a:txBody>
                    <a:bodyPr/>
                    <a:lstStyle/>
                    <a:p>
                      <a:r>
                        <a:rPr lang="en-US" dirty="0" smtClean="0"/>
                        <a:t>Home Page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6340264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Switcher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Switch</a:t>
                      </a:r>
                      <a:r>
                        <a:rPr lang="en-US" baseline="0" dirty="0" smtClean="0"/>
                        <a:t> from different modules on the same page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428387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Canvas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Work area which include recent reports and quick reference guide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531099"/>
                  </a:ext>
                </a:extLst>
              </a:tr>
              <a:tr h="70126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Navigation Panel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Easy access to search, my content, &amp; team content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765411"/>
                  </a:ext>
                </a:extLst>
              </a:tr>
              <a:tr h="85802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File Drop Zone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Customize report</a:t>
                      </a:r>
                      <a:r>
                        <a:rPr lang="en-US" baseline="0" dirty="0" smtClean="0"/>
                        <a:t> by uploading your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98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Settings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Notifications, Schedules, Preferences, Sign-Out, IBM Documentation, Learning Center, Community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1167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95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72643"/>
            <a:ext cx="8534400" cy="864259"/>
          </a:xfrm>
        </p:spPr>
        <p:txBody>
          <a:bodyPr/>
          <a:lstStyle/>
          <a:p>
            <a:r>
              <a:rPr lang="en-US" dirty="0" smtClean="0"/>
              <a:t>HOW TO LOG-IN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7" y="1250526"/>
            <a:ext cx="5937782" cy="402211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>
                <a:hlinkClick r:id="rId4"/>
              </a:rPr>
              <a:t>https://bncogpr1.njit.edu/ibmcognos/bi/</a:t>
            </a:r>
            <a:endParaRPr lang="en-US" dirty="0"/>
          </a:p>
        </p:txBody>
      </p:sp>
      <p:pic>
        <p:nvPicPr>
          <p:cNvPr id="7" name="Picture 6" descr="Free illustration: Meeting, Relationship, Business - Fre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07" y="2767555"/>
            <a:ext cx="2470068" cy="1762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8935" y="1612185"/>
            <a:ext cx="328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Your UCID</a:t>
            </a:r>
          </a:p>
          <a:p>
            <a:r>
              <a:rPr lang="en-US" sz="1600" dirty="0" smtClean="0"/>
              <a:t>Your computer password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996047" y="1904573"/>
            <a:ext cx="2772888" cy="1254263"/>
          </a:xfrm>
          <a:prstGeom prst="straightConnector1">
            <a:avLst/>
          </a:prstGeom>
          <a:ln w="2222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1"/>
          </p:cNvCxnSpPr>
          <p:nvPr/>
        </p:nvCxnSpPr>
        <p:spPr>
          <a:xfrm>
            <a:off x="4150426" y="3515096"/>
            <a:ext cx="3906981" cy="133707"/>
          </a:xfrm>
          <a:prstGeom prst="straightConnector1">
            <a:avLst/>
          </a:prstGeom>
          <a:ln w="254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1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991042" y="791210"/>
            <a:ext cx="8209915" cy="5275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3561" y="1742887"/>
            <a:ext cx="904875" cy="2577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4420" y="5223614"/>
            <a:ext cx="3676650" cy="41910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15017" y="2038985"/>
            <a:ext cx="6885940" cy="4027805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6678" y="2038985"/>
            <a:ext cx="1266825" cy="4027805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6"/>
          <p:cNvSpPr txBox="1"/>
          <p:nvPr/>
        </p:nvSpPr>
        <p:spPr>
          <a:xfrm>
            <a:off x="10343282" y="2626323"/>
            <a:ext cx="1676400" cy="329354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Canvas (workspace)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89815" y="3123210"/>
            <a:ext cx="1676400" cy="35557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Navigation Panel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786027" y="342587"/>
            <a:ext cx="1297834" cy="25717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/>
          <p:nvPr/>
        </p:nvSpPr>
        <p:spPr>
          <a:xfrm>
            <a:off x="8150473" y="5304576"/>
            <a:ext cx="1676400" cy="25717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 Drop Zone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6" idx="3"/>
          </p:cNvCxnSpPr>
          <p:nvPr/>
        </p:nvCxnSpPr>
        <p:spPr>
          <a:xfrm flipH="1">
            <a:off x="7571070" y="5433163"/>
            <a:ext cx="579403" cy="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5" idx="0"/>
          </p:cNvCxnSpPr>
          <p:nvPr/>
        </p:nvCxnSpPr>
        <p:spPr>
          <a:xfrm flipH="1">
            <a:off x="6095999" y="599762"/>
            <a:ext cx="338945" cy="114312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8" idx="1"/>
          </p:cNvCxnSpPr>
          <p:nvPr/>
        </p:nvCxnSpPr>
        <p:spPr>
          <a:xfrm>
            <a:off x="928015" y="3478789"/>
            <a:ext cx="1068663" cy="574099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  <a:endCxn id="7" idx="3"/>
          </p:cNvCxnSpPr>
          <p:nvPr/>
        </p:nvCxnSpPr>
        <p:spPr>
          <a:xfrm flipH="1">
            <a:off x="10200957" y="2955677"/>
            <a:ext cx="980525" cy="1097211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917120" y="1742887"/>
            <a:ext cx="1283836" cy="2577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2" name="Text Box 9"/>
          <p:cNvSpPr txBox="1"/>
          <p:nvPr/>
        </p:nvSpPr>
        <p:spPr>
          <a:xfrm>
            <a:off x="10871021" y="1551974"/>
            <a:ext cx="1028555" cy="25717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/>
          <p:cNvCxnSpPr>
            <a:stCxn id="32" idx="1"/>
            <a:endCxn id="31" idx="3"/>
          </p:cNvCxnSpPr>
          <p:nvPr/>
        </p:nvCxnSpPr>
        <p:spPr>
          <a:xfrm flipH="1">
            <a:off x="10200956" y="1680562"/>
            <a:ext cx="670065" cy="191222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263763"/>
            <a:ext cx="8534400" cy="913516"/>
          </a:xfrm>
        </p:spPr>
        <p:txBody>
          <a:bodyPr/>
          <a:lstStyle/>
          <a:p>
            <a:r>
              <a:rPr lang="en-US" dirty="0" smtClean="0"/>
              <a:t>Navigation panel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04" y="328290"/>
            <a:ext cx="3416968" cy="539339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6913" y="706426"/>
            <a:ext cx="5210116" cy="420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Search</a:t>
            </a:r>
            <a:r>
              <a:rPr lang="en-US" dirty="0" smtClean="0"/>
              <a:t> – new dynamic feature to search for reports/others using key words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My/Team Content </a:t>
            </a:r>
            <a:r>
              <a:rPr lang="en-US" dirty="0" smtClean="0"/>
              <a:t>– files saved in your personal folder and/or shared with departments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Recent</a:t>
            </a:r>
            <a:r>
              <a:rPr lang="en-US" dirty="0" smtClean="0"/>
              <a:t> – Displays most common used reports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New </a:t>
            </a:r>
            <a:r>
              <a:rPr lang="en-US" dirty="0" smtClean="0"/>
              <a:t>– Create reports, dashboard, story, data module, other and upload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Simple Navigation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No need to go to different screens to change package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Dynamic description selection identifying icons as mouse pointer lands on item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Search feature, just start typing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Utilizes ellipses and icons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Enhanced IBM customer business solution through their portal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Next training – Basic report creation</a:t>
            </a:r>
            <a:endParaRPr lang="en-US" dirty="0"/>
          </a:p>
        </p:txBody>
      </p:sp>
      <p:pic>
        <p:nvPicPr>
          <p:cNvPr id="4" name="Picture 3" descr="Team:CCU Taiwan - 2019.igem.or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38" y="941050"/>
            <a:ext cx="2370668" cy="23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944818" cy="3615267"/>
          </a:xfrm>
        </p:spPr>
        <p:txBody>
          <a:bodyPr/>
          <a:lstStyle/>
          <a:p>
            <a:r>
              <a:rPr lang="en-US" dirty="0" smtClean="0"/>
              <a:t>VISIT THE IBM TO REGISTER YOUR TO ACCESS SAMPLES AND VIDEOS (you can find the link in COGNOS)</a:t>
            </a:r>
          </a:p>
          <a:p>
            <a:r>
              <a:rPr lang="en-US" dirty="0" smtClean="0"/>
              <a:t>LOG IN TO THE NEW COGNOS ANALYTICS PLATFORM AND OPEN YOUR FILES</a:t>
            </a:r>
          </a:p>
          <a:p>
            <a:r>
              <a:rPr lang="en-US" dirty="0" smtClean="0"/>
              <a:t>COMPARE YOUR REPORTS IN </a:t>
            </a:r>
            <a:r>
              <a:rPr lang="en-US" b="1" dirty="0" smtClean="0"/>
              <a:t>CA11</a:t>
            </a:r>
            <a:r>
              <a:rPr lang="en-US" dirty="0" smtClean="0"/>
              <a:t> VS </a:t>
            </a:r>
            <a:r>
              <a:rPr lang="en-US" b="1" dirty="0" smtClean="0"/>
              <a:t>CBI10</a:t>
            </a:r>
            <a:r>
              <a:rPr lang="en-US" dirty="0" smtClean="0"/>
              <a:t> BEFORE OCTOBER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VISIT OUR COGNOS ANALYTICS WEBSITE UNDER FSI FOR MORE INFORMATION</a:t>
            </a:r>
            <a:endParaRPr lang="en-US" dirty="0"/>
          </a:p>
        </p:txBody>
      </p:sp>
      <p:pic>
        <p:nvPicPr>
          <p:cNvPr id="4" name="Picture 3" descr="File:Flat tick icon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97" y="4086971"/>
            <a:ext cx="1848678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1031</TotalTime>
  <Words>389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Gothic</vt:lpstr>
      <vt:lpstr>Times New Roman</vt:lpstr>
      <vt:lpstr>Wingdings</vt:lpstr>
      <vt:lpstr>Wingdings 3</vt:lpstr>
      <vt:lpstr>Slice</vt:lpstr>
      <vt:lpstr>New jersey institute of technology NAVIGATION TRAINING </vt:lpstr>
      <vt:lpstr>What is Cognos analytics</vt:lpstr>
      <vt:lpstr>NEW ELEMENT NAMES Analytics 11 vs Business intelligence 10</vt:lpstr>
      <vt:lpstr>Navigation terminology</vt:lpstr>
      <vt:lpstr>HOW TO LOG-IN</vt:lpstr>
      <vt:lpstr>PowerPoint Presentation</vt:lpstr>
      <vt:lpstr>Navigation panel</vt:lpstr>
      <vt:lpstr>NAVIGATION TRAINING</vt:lpstr>
      <vt:lpstr>MAKE SURE YOU….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TRAINING</dc:title>
  <dc:creator>profile</dc:creator>
  <cp:lastModifiedBy>Corpus, Conrad U</cp:lastModifiedBy>
  <cp:revision>22</cp:revision>
  <cp:lastPrinted>2020-08-31T16:38:20Z</cp:lastPrinted>
  <dcterms:created xsi:type="dcterms:W3CDTF">2020-08-25T03:05:37Z</dcterms:created>
  <dcterms:modified xsi:type="dcterms:W3CDTF">2020-08-31T17:42:06Z</dcterms:modified>
</cp:coreProperties>
</file>